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6" r:id="rId4"/>
    <p:sldId id="265" r:id="rId5"/>
    <p:sldId id="264" r:id="rId6"/>
    <p:sldId id="263" r:id="rId7"/>
    <p:sldId id="268" r:id="rId8"/>
    <p:sldId id="278" r:id="rId9"/>
    <p:sldId id="262" r:id="rId10"/>
    <p:sldId id="261" r:id="rId11"/>
    <p:sldId id="267" r:id="rId12"/>
    <p:sldId id="269" r:id="rId13"/>
    <p:sldId id="279" r:id="rId14"/>
    <p:sldId id="274" r:id="rId15"/>
    <p:sldId id="275" r:id="rId16"/>
    <p:sldId id="273" r:id="rId17"/>
    <p:sldId id="272" r:id="rId18"/>
    <p:sldId id="280" r:id="rId19"/>
    <p:sldId id="277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7A7246-D50F-445C-8960-BEC21D58717D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E4E3A6DA-56D1-4525-88F7-4453DB9447C6}">
      <dgm:prSet phldrT="[Tekst]"/>
      <dgm:spPr/>
      <dgm:t>
        <a:bodyPr/>
        <a:lstStyle/>
        <a:p>
          <a:r>
            <a:rPr lang="hr-HR" dirty="0"/>
            <a:t>Čemu nam služe osjetila?</a:t>
          </a:r>
        </a:p>
      </dgm:t>
    </dgm:pt>
    <dgm:pt modelId="{01FDBB98-EF05-4742-B659-2B2456D7941A}" type="parTrans" cxnId="{5B333716-95A6-4AB6-8774-9761113365DD}">
      <dgm:prSet/>
      <dgm:spPr/>
      <dgm:t>
        <a:bodyPr/>
        <a:lstStyle/>
        <a:p>
          <a:endParaRPr lang="hr-HR"/>
        </a:p>
      </dgm:t>
    </dgm:pt>
    <dgm:pt modelId="{812B4AA1-C2BE-44C4-98A0-3283B5F2383E}" type="sibTrans" cxnId="{5B333716-95A6-4AB6-8774-9761113365DD}">
      <dgm:prSet/>
      <dgm:spPr/>
      <dgm:t>
        <a:bodyPr/>
        <a:lstStyle/>
        <a:p>
          <a:endParaRPr lang="hr-HR"/>
        </a:p>
      </dgm:t>
    </dgm:pt>
    <dgm:pt modelId="{A4B22096-7E6C-4914-90A3-5BBAF15C2B8D}">
      <dgm:prSet phldrT="[Tekst]"/>
      <dgm:spPr/>
      <dgm:t>
        <a:bodyPr/>
        <a:lstStyle/>
        <a:p>
          <a:r>
            <a:rPr lang="hr-HR" dirty="0"/>
            <a:t>Opiši put svjetlosnog podražaja do središta u mozgu.</a:t>
          </a:r>
        </a:p>
      </dgm:t>
    </dgm:pt>
    <dgm:pt modelId="{2A4BDA1F-1831-483B-BEE7-8A0F4583BF6C}" type="parTrans" cxnId="{57275025-AA1E-4C81-9E45-6DFCB12FA9D1}">
      <dgm:prSet/>
      <dgm:spPr/>
      <dgm:t>
        <a:bodyPr/>
        <a:lstStyle/>
        <a:p>
          <a:endParaRPr lang="hr-HR"/>
        </a:p>
      </dgm:t>
    </dgm:pt>
    <dgm:pt modelId="{A3AA3547-7972-4D66-929C-76B84757559C}" type="sibTrans" cxnId="{57275025-AA1E-4C81-9E45-6DFCB12FA9D1}">
      <dgm:prSet/>
      <dgm:spPr/>
      <dgm:t>
        <a:bodyPr/>
        <a:lstStyle/>
        <a:p>
          <a:endParaRPr lang="hr-HR"/>
        </a:p>
      </dgm:t>
    </dgm:pt>
    <dgm:pt modelId="{E57F42B4-831E-4FD1-880A-8CC117E8ADE9}">
      <dgm:prSet phldrT="[Tekst]"/>
      <dgm:spPr/>
      <dgm:t>
        <a:bodyPr/>
        <a:lstStyle/>
        <a:p>
          <a:r>
            <a:rPr lang="hr-HR" dirty="0"/>
            <a:t>Objasni možemo li razaznati okus stakla.</a:t>
          </a:r>
        </a:p>
      </dgm:t>
    </dgm:pt>
    <dgm:pt modelId="{C31B1687-D406-4AE3-B658-604796D27E50}" type="parTrans" cxnId="{91768F0A-0D46-42F8-896F-AD410A4174F2}">
      <dgm:prSet/>
      <dgm:spPr/>
      <dgm:t>
        <a:bodyPr/>
        <a:lstStyle/>
        <a:p>
          <a:endParaRPr lang="hr-HR"/>
        </a:p>
      </dgm:t>
    </dgm:pt>
    <dgm:pt modelId="{EFE6ACC4-3588-4F93-9098-E637F0C12E3E}" type="sibTrans" cxnId="{91768F0A-0D46-42F8-896F-AD410A4174F2}">
      <dgm:prSet/>
      <dgm:spPr/>
      <dgm:t>
        <a:bodyPr/>
        <a:lstStyle/>
        <a:p>
          <a:endParaRPr lang="hr-HR"/>
        </a:p>
      </dgm:t>
    </dgm:pt>
    <dgm:pt modelId="{8B99DB46-4E8C-458C-A9D6-BB8F7DA9EE1E}">
      <dgm:prSet/>
      <dgm:spPr/>
      <dgm:t>
        <a:bodyPr/>
        <a:lstStyle/>
        <a:p>
          <a:r>
            <a:rPr lang="hr-HR" dirty="0"/>
            <a:t>Nabroji osjetila čovjeka.</a:t>
          </a:r>
        </a:p>
      </dgm:t>
    </dgm:pt>
    <dgm:pt modelId="{0E72CF4A-06B4-4BBC-AEA7-C00AAA1090C1}" type="parTrans" cxnId="{26CD1DA9-F077-4907-B0DB-6AF8AA18B543}">
      <dgm:prSet/>
      <dgm:spPr/>
      <dgm:t>
        <a:bodyPr/>
        <a:lstStyle/>
        <a:p>
          <a:endParaRPr lang="hr-HR"/>
        </a:p>
      </dgm:t>
    </dgm:pt>
    <dgm:pt modelId="{E07FEB64-267B-49E2-A125-89666C4D5EAC}" type="sibTrans" cxnId="{26CD1DA9-F077-4907-B0DB-6AF8AA18B543}">
      <dgm:prSet/>
      <dgm:spPr/>
      <dgm:t>
        <a:bodyPr/>
        <a:lstStyle/>
        <a:p>
          <a:endParaRPr lang="hr-HR"/>
        </a:p>
      </dgm:t>
    </dgm:pt>
    <dgm:pt modelId="{8C518E60-5008-4E74-B66A-FF361E57BED3}">
      <dgm:prSet/>
      <dgm:spPr/>
      <dgm:t>
        <a:bodyPr/>
        <a:lstStyle/>
        <a:p>
          <a:r>
            <a:rPr lang="hr-HR" dirty="0"/>
            <a:t>Od koja je tri dijela građeno svako osjetilo?</a:t>
          </a:r>
        </a:p>
      </dgm:t>
    </dgm:pt>
    <dgm:pt modelId="{54A1FFAB-F214-4612-BC68-966A50CFAC30}" type="parTrans" cxnId="{791C34FE-78D2-418B-9C16-29B411F62F26}">
      <dgm:prSet/>
      <dgm:spPr/>
      <dgm:t>
        <a:bodyPr/>
        <a:lstStyle/>
        <a:p>
          <a:endParaRPr lang="hr-HR"/>
        </a:p>
      </dgm:t>
    </dgm:pt>
    <dgm:pt modelId="{8FEE43CC-C903-4D20-A57F-5DBBE98F0EC7}" type="sibTrans" cxnId="{791C34FE-78D2-418B-9C16-29B411F62F26}">
      <dgm:prSet/>
      <dgm:spPr/>
      <dgm:t>
        <a:bodyPr/>
        <a:lstStyle/>
        <a:p>
          <a:endParaRPr lang="hr-HR"/>
        </a:p>
      </dgm:t>
    </dgm:pt>
    <dgm:pt modelId="{EF087D0D-5694-4F2C-877B-3FCF8EF678C6}" type="pres">
      <dgm:prSet presAssocID="{007A7246-D50F-445C-8960-BEC21D58717D}" presName="linear" presStyleCnt="0">
        <dgm:presLayoutVars>
          <dgm:dir/>
          <dgm:resizeHandles val="exact"/>
        </dgm:presLayoutVars>
      </dgm:prSet>
      <dgm:spPr/>
    </dgm:pt>
    <dgm:pt modelId="{3F641A85-DA56-40A3-8CD9-AFD01E9C9847}" type="pres">
      <dgm:prSet presAssocID="{E4E3A6DA-56D1-4525-88F7-4453DB9447C6}" presName="comp" presStyleCnt="0"/>
      <dgm:spPr/>
    </dgm:pt>
    <dgm:pt modelId="{01218D36-FC71-4EED-8A22-4BCF1EF5C99C}" type="pres">
      <dgm:prSet presAssocID="{E4E3A6DA-56D1-4525-88F7-4453DB9447C6}" presName="box" presStyleLbl="node1" presStyleIdx="0" presStyleCnt="5"/>
      <dgm:spPr/>
    </dgm:pt>
    <dgm:pt modelId="{9EFACAE8-8888-4FC2-BFC5-73B8B5625EBF}" type="pres">
      <dgm:prSet presAssocID="{E4E3A6DA-56D1-4525-88F7-4453DB9447C6}" presName="img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6005E8F1-CB3B-4E86-8A0A-D2BC68294F62}" type="pres">
      <dgm:prSet presAssocID="{E4E3A6DA-56D1-4525-88F7-4453DB9447C6}" presName="text" presStyleLbl="node1" presStyleIdx="0" presStyleCnt="5">
        <dgm:presLayoutVars>
          <dgm:bulletEnabled val="1"/>
        </dgm:presLayoutVars>
      </dgm:prSet>
      <dgm:spPr/>
    </dgm:pt>
    <dgm:pt modelId="{139F2A72-19B6-4B69-8B34-3E2D02FE0A93}" type="pres">
      <dgm:prSet presAssocID="{812B4AA1-C2BE-44C4-98A0-3283B5F2383E}" presName="spacer" presStyleCnt="0"/>
      <dgm:spPr/>
    </dgm:pt>
    <dgm:pt modelId="{BEA5AE16-D6CE-4817-A69C-05A81354F3B0}" type="pres">
      <dgm:prSet presAssocID="{8B99DB46-4E8C-458C-A9D6-BB8F7DA9EE1E}" presName="comp" presStyleCnt="0"/>
      <dgm:spPr/>
    </dgm:pt>
    <dgm:pt modelId="{68B36F80-FBE8-41DE-9E96-E34A5E23842A}" type="pres">
      <dgm:prSet presAssocID="{8B99DB46-4E8C-458C-A9D6-BB8F7DA9EE1E}" presName="box" presStyleLbl="node1" presStyleIdx="1" presStyleCnt="5"/>
      <dgm:spPr/>
    </dgm:pt>
    <dgm:pt modelId="{85967EB0-EFD8-46CB-8E5C-83708559E279}" type="pres">
      <dgm:prSet presAssocID="{8B99DB46-4E8C-458C-A9D6-BB8F7DA9EE1E}" presName="img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A27B38BA-3221-4CC4-BFDF-04DFC984E155}" type="pres">
      <dgm:prSet presAssocID="{8B99DB46-4E8C-458C-A9D6-BB8F7DA9EE1E}" presName="text" presStyleLbl="node1" presStyleIdx="1" presStyleCnt="5">
        <dgm:presLayoutVars>
          <dgm:bulletEnabled val="1"/>
        </dgm:presLayoutVars>
      </dgm:prSet>
      <dgm:spPr/>
    </dgm:pt>
    <dgm:pt modelId="{BF421A73-A6B2-4CAB-B987-48CC2566D70E}" type="pres">
      <dgm:prSet presAssocID="{E07FEB64-267B-49E2-A125-89666C4D5EAC}" presName="spacer" presStyleCnt="0"/>
      <dgm:spPr/>
    </dgm:pt>
    <dgm:pt modelId="{EFC5903F-FEF1-4766-B37E-41EA7025C398}" type="pres">
      <dgm:prSet presAssocID="{8C518E60-5008-4E74-B66A-FF361E57BED3}" presName="comp" presStyleCnt="0"/>
      <dgm:spPr/>
    </dgm:pt>
    <dgm:pt modelId="{4E100164-3B8E-4142-A42E-BA0B39D94E65}" type="pres">
      <dgm:prSet presAssocID="{8C518E60-5008-4E74-B66A-FF361E57BED3}" presName="box" presStyleLbl="node1" presStyleIdx="2" presStyleCnt="5"/>
      <dgm:spPr/>
    </dgm:pt>
    <dgm:pt modelId="{9083CC79-F438-4866-AD0A-6F4319B98D02}" type="pres">
      <dgm:prSet presAssocID="{8C518E60-5008-4E74-B66A-FF361E57BED3}" presName="img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CF368548-1500-4549-81DA-83D8EAED1248}" type="pres">
      <dgm:prSet presAssocID="{8C518E60-5008-4E74-B66A-FF361E57BED3}" presName="text" presStyleLbl="node1" presStyleIdx="2" presStyleCnt="5">
        <dgm:presLayoutVars>
          <dgm:bulletEnabled val="1"/>
        </dgm:presLayoutVars>
      </dgm:prSet>
      <dgm:spPr/>
    </dgm:pt>
    <dgm:pt modelId="{8375F0CF-2B0D-4CAB-9DD5-2288172C1318}" type="pres">
      <dgm:prSet presAssocID="{8FEE43CC-C903-4D20-A57F-5DBBE98F0EC7}" presName="spacer" presStyleCnt="0"/>
      <dgm:spPr/>
    </dgm:pt>
    <dgm:pt modelId="{9F6C08B2-4E8F-43AD-84C1-3597CBFA7CC7}" type="pres">
      <dgm:prSet presAssocID="{A4B22096-7E6C-4914-90A3-5BBAF15C2B8D}" presName="comp" presStyleCnt="0"/>
      <dgm:spPr/>
    </dgm:pt>
    <dgm:pt modelId="{D2C19428-1E27-4518-BEFB-6DF8A7DF6A90}" type="pres">
      <dgm:prSet presAssocID="{A4B22096-7E6C-4914-90A3-5BBAF15C2B8D}" presName="box" presStyleLbl="node1" presStyleIdx="3" presStyleCnt="5"/>
      <dgm:spPr/>
    </dgm:pt>
    <dgm:pt modelId="{6C86C27C-EBF8-4F3A-8AC4-83E86F69435B}" type="pres">
      <dgm:prSet presAssocID="{A4B22096-7E6C-4914-90A3-5BBAF15C2B8D}" presName="img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</dgm:pt>
    <dgm:pt modelId="{0430530C-AD1E-4A8B-83AE-4B48155630E0}" type="pres">
      <dgm:prSet presAssocID="{A4B22096-7E6C-4914-90A3-5BBAF15C2B8D}" presName="text" presStyleLbl="node1" presStyleIdx="3" presStyleCnt="5">
        <dgm:presLayoutVars>
          <dgm:bulletEnabled val="1"/>
        </dgm:presLayoutVars>
      </dgm:prSet>
      <dgm:spPr/>
    </dgm:pt>
    <dgm:pt modelId="{84F74583-AFF5-4DF4-906B-A71E0CBA5DF1}" type="pres">
      <dgm:prSet presAssocID="{A3AA3547-7972-4D66-929C-76B84757559C}" presName="spacer" presStyleCnt="0"/>
      <dgm:spPr/>
    </dgm:pt>
    <dgm:pt modelId="{5FA016DC-AAC0-40FE-8057-A9FA16F9F4ED}" type="pres">
      <dgm:prSet presAssocID="{E57F42B4-831E-4FD1-880A-8CC117E8ADE9}" presName="comp" presStyleCnt="0"/>
      <dgm:spPr/>
    </dgm:pt>
    <dgm:pt modelId="{03F5CE69-5122-4551-85B3-ABA4918A6561}" type="pres">
      <dgm:prSet presAssocID="{E57F42B4-831E-4FD1-880A-8CC117E8ADE9}" presName="box" presStyleLbl="node1" presStyleIdx="4" presStyleCnt="5"/>
      <dgm:spPr/>
    </dgm:pt>
    <dgm:pt modelId="{02649FC4-713C-48B9-9EF8-E829151BE088}" type="pres">
      <dgm:prSet presAssocID="{E57F42B4-831E-4FD1-880A-8CC117E8ADE9}" presName="img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CB115B21-5278-4C3C-864A-9791D22E8D62}" type="pres">
      <dgm:prSet presAssocID="{E57F42B4-831E-4FD1-880A-8CC117E8ADE9}" presName="text" presStyleLbl="node1" presStyleIdx="4" presStyleCnt="5">
        <dgm:presLayoutVars>
          <dgm:bulletEnabled val="1"/>
        </dgm:presLayoutVars>
      </dgm:prSet>
      <dgm:spPr/>
    </dgm:pt>
  </dgm:ptLst>
  <dgm:cxnLst>
    <dgm:cxn modelId="{91768F0A-0D46-42F8-896F-AD410A4174F2}" srcId="{007A7246-D50F-445C-8960-BEC21D58717D}" destId="{E57F42B4-831E-4FD1-880A-8CC117E8ADE9}" srcOrd="4" destOrd="0" parTransId="{C31B1687-D406-4AE3-B658-604796D27E50}" sibTransId="{EFE6ACC4-3588-4F93-9098-E637F0C12E3E}"/>
    <dgm:cxn modelId="{5B333716-95A6-4AB6-8774-9761113365DD}" srcId="{007A7246-D50F-445C-8960-BEC21D58717D}" destId="{E4E3A6DA-56D1-4525-88F7-4453DB9447C6}" srcOrd="0" destOrd="0" parTransId="{01FDBB98-EF05-4742-B659-2B2456D7941A}" sibTransId="{812B4AA1-C2BE-44C4-98A0-3283B5F2383E}"/>
    <dgm:cxn modelId="{57275025-AA1E-4C81-9E45-6DFCB12FA9D1}" srcId="{007A7246-D50F-445C-8960-BEC21D58717D}" destId="{A4B22096-7E6C-4914-90A3-5BBAF15C2B8D}" srcOrd="3" destOrd="0" parTransId="{2A4BDA1F-1831-483B-BEE7-8A0F4583BF6C}" sibTransId="{A3AA3547-7972-4D66-929C-76B84757559C}"/>
    <dgm:cxn modelId="{4442BD39-7364-42AE-9F90-E601E82C7004}" type="presOf" srcId="{A4B22096-7E6C-4914-90A3-5BBAF15C2B8D}" destId="{D2C19428-1E27-4518-BEFB-6DF8A7DF6A90}" srcOrd="0" destOrd="0" presId="urn:microsoft.com/office/officeart/2005/8/layout/vList4"/>
    <dgm:cxn modelId="{2234845E-5861-44C5-A44E-E3CD701B1E32}" type="presOf" srcId="{A4B22096-7E6C-4914-90A3-5BBAF15C2B8D}" destId="{0430530C-AD1E-4A8B-83AE-4B48155630E0}" srcOrd="1" destOrd="0" presId="urn:microsoft.com/office/officeart/2005/8/layout/vList4"/>
    <dgm:cxn modelId="{CF1AD741-0F63-47E6-84C1-C699A442F5DE}" type="presOf" srcId="{8B99DB46-4E8C-458C-A9D6-BB8F7DA9EE1E}" destId="{68B36F80-FBE8-41DE-9E96-E34A5E23842A}" srcOrd="0" destOrd="0" presId="urn:microsoft.com/office/officeart/2005/8/layout/vList4"/>
    <dgm:cxn modelId="{C203BF4D-F88C-4DA2-90E8-C9F1B6F65D17}" type="presOf" srcId="{007A7246-D50F-445C-8960-BEC21D58717D}" destId="{EF087D0D-5694-4F2C-877B-3FCF8EF678C6}" srcOrd="0" destOrd="0" presId="urn:microsoft.com/office/officeart/2005/8/layout/vList4"/>
    <dgm:cxn modelId="{A268C754-FF1D-4686-9BA9-B4E5C58C17B9}" type="presOf" srcId="{E4E3A6DA-56D1-4525-88F7-4453DB9447C6}" destId="{01218D36-FC71-4EED-8A22-4BCF1EF5C99C}" srcOrd="0" destOrd="0" presId="urn:microsoft.com/office/officeart/2005/8/layout/vList4"/>
    <dgm:cxn modelId="{60760979-C626-410A-831F-25D9C38D0470}" type="presOf" srcId="{E57F42B4-831E-4FD1-880A-8CC117E8ADE9}" destId="{03F5CE69-5122-4551-85B3-ABA4918A6561}" srcOrd="0" destOrd="0" presId="urn:microsoft.com/office/officeart/2005/8/layout/vList4"/>
    <dgm:cxn modelId="{8F201F7C-AA3A-4330-B46D-A5B5A500FEDD}" type="presOf" srcId="{E4E3A6DA-56D1-4525-88F7-4453DB9447C6}" destId="{6005E8F1-CB3B-4E86-8A0A-D2BC68294F62}" srcOrd="1" destOrd="0" presId="urn:microsoft.com/office/officeart/2005/8/layout/vList4"/>
    <dgm:cxn modelId="{E260917D-382D-4024-9B50-C2A40579FE9B}" type="presOf" srcId="{E57F42B4-831E-4FD1-880A-8CC117E8ADE9}" destId="{CB115B21-5278-4C3C-864A-9791D22E8D62}" srcOrd="1" destOrd="0" presId="urn:microsoft.com/office/officeart/2005/8/layout/vList4"/>
    <dgm:cxn modelId="{D57B108E-6554-4D1E-8620-3CF10365A74A}" type="presOf" srcId="{8B99DB46-4E8C-458C-A9D6-BB8F7DA9EE1E}" destId="{A27B38BA-3221-4CC4-BFDF-04DFC984E155}" srcOrd="1" destOrd="0" presId="urn:microsoft.com/office/officeart/2005/8/layout/vList4"/>
    <dgm:cxn modelId="{F8A4DD96-70CB-4FAE-BC29-4316A43D0A26}" type="presOf" srcId="{8C518E60-5008-4E74-B66A-FF361E57BED3}" destId="{CF368548-1500-4549-81DA-83D8EAED1248}" srcOrd="1" destOrd="0" presId="urn:microsoft.com/office/officeart/2005/8/layout/vList4"/>
    <dgm:cxn modelId="{26CD1DA9-F077-4907-B0DB-6AF8AA18B543}" srcId="{007A7246-D50F-445C-8960-BEC21D58717D}" destId="{8B99DB46-4E8C-458C-A9D6-BB8F7DA9EE1E}" srcOrd="1" destOrd="0" parTransId="{0E72CF4A-06B4-4BBC-AEA7-C00AAA1090C1}" sibTransId="{E07FEB64-267B-49E2-A125-89666C4D5EAC}"/>
    <dgm:cxn modelId="{EAF090DE-F6E2-4D2D-951A-CB133E321BDF}" type="presOf" srcId="{8C518E60-5008-4E74-B66A-FF361E57BED3}" destId="{4E100164-3B8E-4142-A42E-BA0B39D94E65}" srcOrd="0" destOrd="0" presId="urn:microsoft.com/office/officeart/2005/8/layout/vList4"/>
    <dgm:cxn modelId="{791C34FE-78D2-418B-9C16-29B411F62F26}" srcId="{007A7246-D50F-445C-8960-BEC21D58717D}" destId="{8C518E60-5008-4E74-B66A-FF361E57BED3}" srcOrd="2" destOrd="0" parTransId="{54A1FFAB-F214-4612-BC68-966A50CFAC30}" sibTransId="{8FEE43CC-C903-4D20-A57F-5DBBE98F0EC7}"/>
    <dgm:cxn modelId="{95DA758F-F6FC-4FE8-9F61-6320832D3A48}" type="presParOf" srcId="{EF087D0D-5694-4F2C-877B-3FCF8EF678C6}" destId="{3F641A85-DA56-40A3-8CD9-AFD01E9C9847}" srcOrd="0" destOrd="0" presId="urn:microsoft.com/office/officeart/2005/8/layout/vList4"/>
    <dgm:cxn modelId="{414E79DE-EDEB-48DA-B912-E22548AECD20}" type="presParOf" srcId="{3F641A85-DA56-40A3-8CD9-AFD01E9C9847}" destId="{01218D36-FC71-4EED-8A22-4BCF1EF5C99C}" srcOrd="0" destOrd="0" presId="urn:microsoft.com/office/officeart/2005/8/layout/vList4"/>
    <dgm:cxn modelId="{37B97CF6-B9CF-411F-B63B-F1A1867DD077}" type="presParOf" srcId="{3F641A85-DA56-40A3-8CD9-AFD01E9C9847}" destId="{9EFACAE8-8888-4FC2-BFC5-73B8B5625EBF}" srcOrd="1" destOrd="0" presId="urn:microsoft.com/office/officeart/2005/8/layout/vList4"/>
    <dgm:cxn modelId="{1EA5BB24-993C-4438-8180-8AEA78F4DBD1}" type="presParOf" srcId="{3F641A85-DA56-40A3-8CD9-AFD01E9C9847}" destId="{6005E8F1-CB3B-4E86-8A0A-D2BC68294F62}" srcOrd="2" destOrd="0" presId="urn:microsoft.com/office/officeart/2005/8/layout/vList4"/>
    <dgm:cxn modelId="{F933B109-E525-4D7D-9777-E3639AD892E3}" type="presParOf" srcId="{EF087D0D-5694-4F2C-877B-3FCF8EF678C6}" destId="{139F2A72-19B6-4B69-8B34-3E2D02FE0A93}" srcOrd="1" destOrd="0" presId="urn:microsoft.com/office/officeart/2005/8/layout/vList4"/>
    <dgm:cxn modelId="{F821F222-C83C-42E8-BF23-5C0618348D8C}" type="presParOf" srcId="{EF087D0D-5694-4F2C-877B-3FCF8EF678C6}" destId="{BEA5AE16-D6CE-4817-A69C-05A81354F3B0}" srcOrd="2" destOrd="0" presId="urn:microsoft.com/office/officeart/2005/8/layout/vList4"/>
    <dgm:cxn modelId="{1FC853A5-2F60-4EA6-8ED7-67D026D433BB}" type="presParOf" srcId="{BEA5AE16-D6CE-4817-A69C-05A81354F3B0}" destId="{68B36F80-FBE8-41DE-9E96-E34A5E23842A}" srcOrd="0" destOrd="0" presId="urn:microsoft.com/office/officeart/2005/8/layout/vList4"/>
    <dgm:cxn modelId="{C312D4CE-221C-4CCC-A17E-EC4E4C88692F}" type="presParOf" srcId="{BEA5AE16-D6CE-4817-A69C-05A81354F3B0}" destId="{85967EB0-EFD8-46CB-8E5C-83708559E279}" srcOrd="1" destOrd="0" presId="urn:microsoft.com/office/officeart/2005/8/layout/vList4"/>
    <dgm:cxn modelId="{A895276F-EA79-42F3-B0C6-F3168A847514}" type="presParOf" srcId="{BEA5AE16-D6CE-4817-A69C-05A81354F3B0}" destId="{A27B38BA-3221-4CC4-BFDF-04DFC984E155}" srcOrd="2" destOrd="0" presId="urn:microsoft.com/office/officeart/2005/8/layout/vList4"/>
    <dgm:cxn modelId="{6EAE86D2-6FF9-4E1A-AAF6-4A36DC18AAB2}" type="presParOf" srcId="{EF087D0D-5694-4F2C-877B-3FCF8EF678C6}" destId="{BF421A73-A6B2-4CAB-B987-48CC2566D70E}" srcOrd="3" destOrd="0" presId="urn:microsoft.com/office/officeart/2005/8/layout/vList4"/>
    <dgm:cxn modelId="{6F1D2ED3-1292-485A-9ECE-D06D8B2A6012}" type="presParOf" srcId="{EF087D0D-5694-4F2C-877B-3FCF8EF678C6}" destId="{EFC5903F-FEF1-4766-B37E-41EA7025C398}" srcOrd="4" destOrd="0" presId="urn:microsoft.com/office/officeart/2005/8/layout/vList4"/>
    <dgm:cxn modelId="{DAA84EC0-867D-47A2-BC57-60AA7FDF0B0E}" type="presParOf" srcId="{EFC5903F-FEF1-4766-B37E-41EA7025C398}" destId="{4E100164-3B8E-4142-A42E-BA0B39D94E65}" srcOrd="0" destOrd="0" presId="urn:microsoft.com/office/officeart/2005/8/layout/vList4"/>
    <dgm:cxn modelId="{AD810363-3852-41C3-85BF-5175BE66F786}" type="presParOf" srcId="{EFC5903F-FEF1-4766-B37E-41EA7025C398}" destId="{9083CC79-F438-4866-AD0A-6F4319B98D02}" srcOrd="1" destOrd="0" presId="urn:microsoft.com/office/officeart/2005/8/layout/vList4"/>
    <dgm:cxn modelId="{29612770-DEDE-4B80-9817-5A60F9F3FC99}" type="presParOf" srcId="{EFC5903F-FEF1-4766-B37E-41EA7025C398}" destId="{CF368548-1500-4549-81DA-83D8EAED1248}" srcOrd="2" destOrd="0" presId="urn:microsoft.com/office/officeart/2005/8/layout/vList4"/>
    <dgm:cxn modelId="{98061A57-1C69-4745-878C-0CB331A608FC}" type="presParOf" srcId="{EF087D0D-5694-4F2C-877B-3FCF8EF678C6}" destId="{8375F0CF-2B0D-4CAB-9DD5-2288172C1318}" srcOrd="5" destOrd="0" presId="urn:microsoft.com/office/officeart/2005/8/layout/vList4"/>
    <dgm:cxn modelId="{5E39BBB7-CBD6-4527-8648-2036A29F9D46}" type="presParOf" srcId="{EF087D0D-5694-4F2C-877B-3FCF8EF678C6}" destId="{9F6C08B2-4E8F-43AD-84C1-3597CBFA7CC7}" srcOrd="6" destOrd="0" presId="urn:microsoft.com/office/officeart/2005/8/layout/vList4"/>
    <dgm:cxn modelId="{76DD3F46-C3B4-451D-90F5-655D94BF73EA}" type="presParOf" srcId="{9F6C08B2-4E8F-43AD-84C1-3597CBFA7CC7}" destId="{D2C19428-1E27-4518-BEFB-6DF8A7DF6A90}" srcOrd="0" destOrd="0" presId="urn:microsoft.com/office/officeart/2005/8/layout/vList4"/>
    <dgm:cxn modelId="{CB7330E1-7EA9-4C97-9651-1FC7FA8C9263}" type="presParOf" srcId="{9F6C08B2-4E8F-43AD-84C1-3597CBFA7CC7}" destId="{6C86C27C-EBF8-4F3A-8AC4-83E86F69435B}" srcOrd="1" destOrd="0" presId="urn:microsoft.com/office/officeart/2005/8/layout/vList4"/>
    <dgm:cxn modelId="{50275EFD-C88C-46A1-9D01-B65FA26843DA}" type="presParOf" srcId="{9F6C08B2-4E8F-43AD-84C1-3597CBFA7CC7}" destId="{0430530C-AD1E-4A8B-83AE-4B48155630E0}" srcOrd="2" destOrd="0" presId="urn:microsoft.com/office/officeart/2005/8/layout/vList4"/>
    <dgm:cxn modelId="{FC335D33-FE91-425B-9B6A-E749A694C79E}" type="presParOf" srcId="{EF087D0D-5694-4F2C-877B-3FCF8EF678C6}" destId="{84F74583-AFF5-4DF4-906B-A71E0CBA5DF1}" srcOrd="7" destOrd="0" presId="urn:microsoft.com/office/officeart/2005/8/layout/vList4"/>
    <dgm:cxn modelId="{47DF90F6-7713-47FE-92E2-30944E37F004}" type="presParOf" srcId="{EF087D0D-5694-4F2C-877B-3FCF8EF678C6}" destId="{5FA016DC-AAC0-40FE-8057-A9FA16F9F4ED}" srcOrd="8" destOrd="0" presId="urn:microsoft.com/office/officeart/2005/8/layout/vList4"/>
    <dgm:cxn modelId="{B05DFD38-C77F-47FF-A943-BC4249435F2C}" type="presParOf" srcId="{5FA016DC-AAC0-40FE-8057-A9FA16F9F4ED}" destId="{03F5CE69-5122-4551-85B3-ABA4918A6561}" srcOrd="0" destOrd="0" presId="urn:microsoft.com/office/officeart/2005/8/layout/vList4"/>
    <dgm:cxn modelId="{B5DBA622-CBE2-47BA-8A58-319F98A7370E}" type="presParOf" srcId="{5FA016DC-AAC0-40FE-8057-A9FA16F9F4ED}" destId="{02649FC4-713C-48B9-9EF8-E829151BE088}" srcOrd="1" destOrd="0" presId="urn:microsoft.com/office/officeart/2005/8/layout/vList4"/>
    <dgm:cxn modelId="{8F4973E1-182F-4EB0-BCFE-A53E5A1A82BE}" type="presParOf" srcId="{5FA016DC-AAC0-40FE-8057-A9FA16F9F4ED}" destId="{CB115B21-5278-4C3C-864A-9791D22E8D6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18D36-FC71-4EED-8A22-4BCF1EF5C99C}">
      <dsp:nvSpPr>
        <dsp:cNvPr id="0" name=""/>
        <dsp:cNvSpPr/>
      </dsp:nvSpPr>
      <dsp:spPr>
        <a:xfrm>
          <a:off x="0" y="0"/>
          <a:ext cx="8763000" cy="101530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Čemu nam služe osjetila?</a:t>
          </a:r>
        </a:p>
      </dsp:txBody>
      <dsp:txXfrm>
        <a:off x="1854130" y="0"/>
        <a:ext cx="6908869" cy="1015305"/>
      </dsp:txXfrm>
    </dsp:sp>
    <dsp:sp modelId="{9EFACAE8-8888-4FC2-BFC5-73B8B5625EBF}">
      <dsp:nvSpPr>
        <dsp:cNvPr id="0" name=""/>
        <dsp:cNvSpPr/>
      </dsp:nvSpPr>
      <dsp:spPr>
        <a:xfrm>
          <a:off x="101530" y="101530"/>
          <a:ext cx="1752600" cy="8122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B36F80-FBE8-41DE-9E96-E34A5E23842A}">
      <dsp:nvSpPr>
        <dsp:cNvPr id="0" name=""/>
        <dsp:cNvSpPr/>
      </dsp:nvSpPr>
      <dsp:spPr>
        <a:xfrm>
          <a:off x="0" y="1116836"/>
          <a:ext cx="8763000" cy="101530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Nabroji osjetila čovjeka.</a:t>
          </a:r>
        </a:p>
      </dsp:txBody>
      <dsp:txXfrm>
        <a:off x="1854130" y="1116836"/>
        <a:ext cx="6908869" cy="1015305"/>
      </dsp:txXfrm>
    </dsp:sp>
    <dsp:sp modelId="{85967EB0-EFD8-46CB-8E5C-83708559E279}">
      <dsp:nvSpPr>
        <dsp:cNvPr id="0" name=""/>
        <dsp:cNvSpPr/>
      </dsp:nvSpPr>
      <dsp:spPr>
        <a:xfrm>
          <a:off x="101530" y="1218366"/>
          <a:ext cx="1752600" cy="8122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100164-3B8E-4142-A42E-BA0B39D94E65}">
      <dsp:nvSpPr>
        <dsp:cNvPr id="0" name=""/>
        <dsp:cNvSpPr/>
      </dsp:nvSpPr>
      <dsp:spPr>
        <a:xfrm>
          <a:off x="0" y="2233672"/>
          <a:ext cx="8763000" cy="101530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Od koja je tri dijela građeno svako osjetilo?</a:t>
          </a:r>
        </a:p>
      </dsp:txBody>
      <dsp:txXfrm>
        <a:off x="1854130" y="2233672"/>
        <a:ext cx="6908869" cy="1015305"/>
      </dsp:txXfrm>
    </dsp:sp>
    <dsp:sp modelId="{9083CC79-F438-4866-AD0A-6F4319B98D02}">
      <dsp:nvSpPr>
        <dsp:cNvPr id="0" name=""/>
        <dsp:cNvSpPr/>
      </dsp:nvSpPr>
      <dsp:spPr>
        <a:xfrm>
          <a:off x="101530" y="2335202"/>
          <a:ext cx="1752600" cy="8122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19428-1E27-4518-BEFB-6DF8A7DF6A90}">
      <dsp:nvSpPr>
        <dsp:cNvPr id="0" name=""/>
        <dsp:cNvSpPr/>
      </dsp:nvSpPr>
      <dsp:spPr>
        <a:xfrm>
          <a:off x="0" y="3350508"/>
          <a:ext cx="8763000" cy="101530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Opiši put svjetlosnog podražaja do središta u mozgu.</a:t>
          </a:r>
        </a:p>
      </dsp:txBody>
      <dsp:txXfrm>
        <a:off x="1854130" y="3350508"/>
        <a:ext cx="6908869" cy="1015305"/>
      </dsp:txXfrm>
    </dsp:sp>
    <dsp:sp modelId="{6C86C27C-EBF8-4F3A-8AC4-83E86F69435B}">
      <dsp:nvSpPr>
        <dsp:cNvPr id="0" name=""/>
        <dsp:cNvSpPr/>
      </dsp:nvSpPr>
      <dsp:spPr>
        <a:xfrm>
          <a:off x="101530" y="3452038"/>
          <a:ext cx="1752600" cy="8122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F5CE69-5122-4551-85B3-ABA4918A6561}">
      <dsp:nvSpPr>
        <dsp:cNvPr id="0" name=""/>
        <dsp:cNvSpPr/>
      </dsp:nvSpPr>
      <dsp:spPr>
        <a:xfrm>
          <a:off x="0" y="4467344"/>
          <a:ext cx="8763000" cy="10153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800" kern="1200" dirty="0"/>
            <a:t>Objasni možemo li razaznati okus stakla.</a:t>
          </a:r>
        </a:p>
      </dsp:txBody>
      <dsp:txXfrm>
        <a:off x="1854130" y="4467344"/>
        <a:ext cx="6908869" cy="1015305"/>
      </dsp:txXfrm>
    </dsp:sp>
    <dsp:sp modelId="{02649FC4-713C-48B9-9EF8-E829151BE088}">
      <dsp:nvSpPr>
        <dsp:cNvPr id="0" name=""/>
        <dsp:cNvSpPr/>
      </dsp:nvSpPr>
      <dsp:spPr>
        <a:xfrm>
          <a:off x="101530" y="4568874"/>
          <a:ext cx="1752600" cy="8122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2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777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03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789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64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8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2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62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785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70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5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B43CF80-31DD-4730-87BE-7D58980527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1DC807C-9626-40FE-86A1-F10B3258CA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78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AE9CA7ED-2AAA-47EB-B629-5A9BC3ABA0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85" y="914400"/>
            <a:ext cx="7086830" cy="4724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0F250F5-E218-4D8E-9B96-C21927E57596}"/>
              </a:ext>
            </a:extLst>
          </p:cNvPr>
          <p:cNvSpPr txBox="1"/>
          <p:nvPr/>
        </p:nvSpPr>
        <p:spPr>
          <a:xfrm>
            <a:off x="3429000" y="568199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Osjetila čovjeka</a:t>
            </a:r>
          </a:p>
        </p:txBody>
      </p:sp>
    </p:spTree>
    <p:extLst>
      <p:ext uri="{BB962C8B-B14F-4D97-AF65-F5344CB8AC3E}">
        <p14:creationId xmlns:p14="http://schemas.microsoft.com/office/powerpoint/2010/main" val="144472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174D821-4515-4B65-9C61-6B3F4BB51E5E}"/>
              </a:ext>
            </a:extLst>
          </p:cNvPr>
          <p:cNvSpPr txBox="1"/>
          <p:nvPr/>
        </p:nvSpPr>
        <p:spPr>
          <a:xfrm>
            <a:off x="3200400" y="60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Nastajanje osjeta sluha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17805E8-E295-4BB4-92F2-4C6376B586A0}"/>
              </a:ext>
            </a:extLst>
          </p:cNvPr>
          <p:cNvSpPr txBox="1"/>
          <p:nvPr/>
        </p:nvSpPr>
        <p:spPr>
          <a:xfrm>
            <a:off x="685800" y="1447800"/>
            <a:ext cx="2886959" cy="2747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E21DC835-BE23-4A8A-A0B4-47B751ED0FF2}"/>
              </a:ext>
            </a:extLst>
          </p:cNvPr>
          <p:cNvSpPr txBox="1"/>
          <p:nvPr/>
        </p:nvSpPr>
        <p:spPr>
          <a:xfrm>
            <a:off x="457200" y="4572000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PUŽNICA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ispunjena </a:t>
            </a:r>
            <a:r>
              <a:rPr lang="hr-HR" b="1" dirty="0"/>
              <a:t>tekućinom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sadrži </a:t>
            </a:r>
            <a:r>
              <a:rPr lang="hr-HR" b="1" dirty="0"/>
              <a:t>slušne stanice s dlačicama- </a:t>
            </a:r>
            <a:r>
              <a:rPr lang="hr-HR" dirty="0"/>
              <a:t>pretvaraju podražaj u električni impuls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zdravo uho: može čuti zvuk raspona </a:t>
            </a:r>
            <a:r>
              <a:rPr lang="hr-HR" b="1" dirty="0"/>
              <a:t>16-20 000 </a:t>
            </a:r>
            <a:r>
              <a:rPr lang="hr-HR" dirty="0"/>
              <a:t>titraja u sekundi (Hz)</a:t>
            </a:r>
          </a:p>
          <a:p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498DAF-D80F-478B-A6CD-E5D0242F5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47800"/>
            <a:ext cx="7232249" cy="3057845"/>
          </a:xfrm>
          <a:prstGeom prst="rect">
            <a:avLst/>
          </a:prstGeom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8394D878-ABE1-4747-85C3-F3DB65A247F3}"/>
              </a:ext>
            </a:extLst>
          </p:cNvPr>
          <p:cNvSpPr txBox="1"/>
          <p:nvPr/>
        </p:nvSpPr>
        <p:spPr>
          <a:xfrm>
            <a:off x="6172200" y="3962400"/>
            <a:ext cx="2286000" cy="5432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6754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4328A53D-1EE6-4231-8693-8EA4F5C2582E}"/>
              </a:ext>
            </a:extLst>
          </p:cNvPr>
          <p:cNvSpPr txBox="1"/>
          <p:nvPr/>
        </p:nvSpPr>
        <p:spPr>
          <a:xfrm>
            <a:off x="0" y="1143000"/>
            <a:ext cx="9144000" cy="46482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B31B083-DEEC-4DBF-9626-92F7CA7339B4}"/>
              </a:ext>
            </a:extLst>
          </p:cNvPr>
          <p:cNvSpPr txBox="1"/>
          <p:nvPr/>
        </p:nvSpPr>
        <p:spPr>
          <a:xfrm>
            <a:off x="1981201" y="609600"/>
            <a:ext cx="502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Uho je i organ OSJETILA RAVNOTEŽE</a:t>
            </a:r>
          </a:p>
        </p:txBody>
      </p:sp>
      <p:pic>
        <p:nvPicPr>
          <p:cNvPr id="5" name="Slika 4" descr="Slika na kojoj se prikazuje zgrada, na otvorenom, žena, djevojčica&#10;&#10;Opis je automatski generiran">
            <a:extLst>
              <a:ext uri="{FF2B5EF4-FFF2-40B4-BE49-F238E27FC236}">
                <a16:creationId xmlns:a16="http://schemas.microsoft.com/office/drawing/2014/main" id="{672FCF2F-FF7D-451C-8187-FF33B40615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" y="1295400"/>
            <a:ext cx="6459104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9A1C327-F51B-4706-BE53-4DE2927C5A33}"/>
              </a:ext>
            </a:extLst>
          </p:cNvPr>
          <p:cNvSpPr txBox="1"/>
          <p:nvPr/>
        </p:nvSpPr>
        <p:spPr>
          <a:xfrm>
            <a:off x="5087504" y="1875116"/>
            <a:ext cx="4953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GRAĐA:</a:t>
            </a:r>
          </a:p>
          <a:p>
            <a:endParaRPr lang="hr-HR" b="1" dirty="0">
              <a:solidFill>
                <a:schemeClr val="bg1"/>
              </a:solidFill>
            </a:endParaRPr>
          </a:p>
          <a:p>
            <a:pPr marL="342900" indent="-342900">
              <a:buAutoNum type="alphaLcParenR"/>
            </a:pPr>
            <a:r>
              <a:rPr lang="hr-HR" dirty="0">
                <a:solidFill>
                  <a:schemeClr val="bg1"/>
                </a:solidFill>
              </a:rPr>
              <a:t>organi za ravnotežu- </a:t>
            </a:r>
            <a:r>
              <a:rPr lang="hr-HR" b="1" dirty="0">
                <a:solidFill>
                  <a:schemeClr val="bg1"/>
                </a:solidFill>
              </a:rPr>
              <a:t>unutarnje uho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>
                <a:solidFill>
                  <a:schemeClr val="bg1"/>
                </a:solidFill>
              </a:rPr>
              <a:t>osjetilne stanice- primaju podražaj 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b) </a:t>
            </a:r>
            <a:r>
              <a:rPr lang="hr-HR" b="1" dirty="0">
                <a:solidFill>
                  <a:schemeClr val="bg1"/>
                </a:solidFill>
              </a:rPr>
              <a:t>ravnotežni živci</a:t>
            </a:r>
          </a:p>
          <a:p>
            <a:endParaRPr lang="hr-HR" dirty="0">
              <a:solidFill>
                <a:schemeClr val="bg1"/>
              </a:solidFill>
            </a:endParaRPr>
          </a:p>
          <a:p>
            <a:r>
              <a:rPr lang="hr-HR" dirty="0">
                <a:solidFill>
                  <a:schemeClr val="bg1"/>
                </a:solidFill>
              </a:rPr>
              <a:t>c</a:t>
            </a:r>
            <a:r>
              <a:rPr lang="hr-HR" b="1" dirty="0">
                <a:solidFill>
                  <a:schemeClr val="bg1"/>
                </a:solidFill>
              </a:rPr>
              <a:t>) središte </a:t>
            </a:r>
            <a:r>
              <a:rPr lang="hr-HR" dirty="0">
                <a:solidFill>
                  <a:schemeClr val="bg1"/>
                </a:solidFill>
              </a:rPr>
              <a:t>za ravnotežu-</a:t>
            </a:r>
            <a:r>
              <a:rPr lang="hr-HR" b="1" dirty="0">
                <a:solidFill>
                  <a:schemeClr val="bg1"/>
                </a:solidFill>
              </a:rPr>
              <a:t>mali mozak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10251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282EB33-43BB-419B-9278-3C06D301DA87}"/>
              </a:ext>
            </a:extLst>
          </p:cNvPr>
          <p:cNvSpPr txBox="1"/>
          <p:nvPr/>
        </p:nvSpPr>
        <p:spPr>
          <a:xfrm>
            <a:off x="3200400" y="60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>
                <a:solidFill>
                  <a:srgbClr val="FF0000"/>
                </a:solidFill>
              </a:rPr>
              <a:t>Oštećenje sluha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370FACF1-39BB-40CA-99A1-E3A73A9AE547}"/>
              </a:ext>
            </a:extLst>
          </p:cNvPr>
          <p:cNvSpPr txBox="1"/>
          <p:nvPr/>
        </p:nvSpPr>
        <p:spPr>
          <a:xfrm>
            <a:off x="1219200" y="4810998"/>
            <a:ext cx="868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NAGLUHOST</a:t>
            </a:r>
            <a:r>
              <a:rPr lang="hr-HR" dirty="0"/>
              <a:t>- oslabljenost sluha (pomoć- aparatić za sluh)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GLUHOĆA</a:t>
            </a:r>
            <a:r>
              <a:rPr lang="hr-HR" dirty="0"/>
              <a:t>- potpuni gubitak sluha (urođena ili stečena tijekom života)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2" name="Slika 1" descr="Slika na kojoj se prikazuje osoba, na zatvorenom, žena, mobitel&#10;&#10;Opis je automatski generiran">
            <a:extLst>
              <a:ext uri="{FF2B5EF4-FFF2-40B4-BE49-F238E27FC236}">
                <a16:creationId xmlns:a16="http://schemas.microsoft.com/office/drawing/2014/main" id="{A92DD182-6082-401B-8B0F-1D4124F72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3" b="13424"/>
          <a:stretch/>
        </p:blipFill>
        <p:spPr>
          <a:xfrm>
            <a:off x="0" y="1116498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EEF924AC-CFE6-4C04-9F45-108D196493C5}"/>
              </a:ext>
            </a:extLst>
          </p:cNvPr>
          <p:cNvSpPr txBox="1"/>
          <p:nvPr/>
        </p:nvSpPr>
        <p:spPr>
          <a:xfrm>
            <a:off x="1905000" y="5935028"/>
            <a:ext cx="51054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Predloži postupke kojima ćeš pomoći očuvanju sluha. </a:t>
            </a:r>
          </a:p>
        </p:txBody>
      </p:sp>
    </p:spTree>
    <p:extLst>
      <p:ext uri="{BB962C8B-B14F-4D97-AF65-F5344CB8AC3E}">
        <p14:creationId xmlns:p14="http://schemas.microsoft.com/office/powerpoint/2010/main" val="384490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D01B340-7718-4435-A77A-65C4B0A9DDFE}"/>
              </a:ext>
            </a:extLst>
          </p:cNvPr>
          <p:cNvSpPr txBox="1"/>
          <p:nvPr/>
        </p:nvSpPr>
        <p:spPr>
          <a:xfrm>
            <a:off x="381000" y="914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Zapiši!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E041DA-F5C7-4401-AF64-1C61229B1272}"/>
              </a:ext>
            </a:extLst>
          </p:cNvPr>
          <p:cNvSpPr txBox="1"/>
          <p:nvPr/>
        </p:nvSpPr>
        <p:spPr>
          <a:xfrm>
            <a:off x="3276600" y="5832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Osjetila čovjeka</a:t>
            </a:r>
            <a:endParaRPr lang="hr-HR" sz="2800" b="1" dirty="0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210E1D25-2B9A-4802-87F8-B521F522B9B3}"/>
              </a:ext>
            </a:extLst>
          </p:cNvPr>
          <p:cNvSpPr txBox="1"/>
          <p:nvPr/>
        </p:nvSpPr>
        <p:spPr>
          <a:xfrm>
            <a:off x="393963" y="1371600"/>
            <a:ext cx="68124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sluha</a:t>
            </a:r>
          </a:p>
          <a:p>
            <a:endParaRPr lang="hr-HR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UHO- </a:t>
            </a:r>
            <a:r>
              <a:rPr lang="hr-HR" dirty="0"/>
              <a:t>organ sluha i ravnoteže (unutarnje uho)</a:t>
            </a:r>
          </a:p>
          <a:p>
            <a:endParaRPr lang="hr-HR" dirty="0"/>
          </a:p>
          <a:p>
            <a:pPr marL="342900" indent="-342900">
              <a:buAutoNum type="alphaLcParenR"/>
            </a:pPr>
            <a:r>
              <a:rPr lang="hr-HR" b="1" dirty="0"/>
              <a:t>vanjsko uho: </a:t>
            </a:r>
            <a:r>
              <a:rPr lang="hr-HR" dirty="0" err="1"/>
              <a:t>zvukovod</a:t>
            </a:r>
            <a:r>
              <a:rPr lang="hr-HR" dirty="0"/>
              <a:t>, uška</a:t>
            </a:r>
          </a:p>
          <a:p>
            <a:r>
              <a:rPr lang="hr-HR" dirty="0"/>
              <a:t>b) </a:t>
            </a:r>
            <a:r>
              <a:rPr lang="hr-HR" b="1" dirty="0"/>
              <a:t>srednje uho: </a:t>
            </a:r>
            <a:r>
              <a:rPr lang="hr-HR" dirty="0"/>
              <a:t>bubnjić, slušne </a:t>
            </a:r>
            <a:r>
              <a:rPr lang="hr-HR" dirty="0" err="1"/>
              <a:t>košćice</a:t>
            </a:r>
            <a:endParaRPr lang="hr-HR" dirty="0"/>
          </a:p>
          <a:p>
            <a:r>
              <a:rPr lang="hr-HR" dirty="0"/>
              <a:t>c) </a:t>
            </a:r>
            <a:r>
              <a:rPr lang="hr-HR" b="1" dirty="0"/>
              <a:t>unutarnje uho: </a:t>
            </a:r>
            <a:r>
              <a:rPr lang="hr-HR" dirty="0"/>
              <a:t>pužnica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SLUŠNI ŽIVAC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SREDIŠTE ZA SLUH U VELIKOME MOZGU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r>
              <a:rPr lang="hr-HR" b="1" dirty="0"/>
              <a:t>Bolesti: </a:t>
            </a:r>
            <a:r>
              <a:rPr lang="hr-HR" dirty="0"/>
              <a:t>nagluhost, gluhoća</a:t>
            </a:r>
          </a:p>
          <a:p>
            <a:endParaRPr lang="hr-HR" b="1" dirty="0"/>
          </a:p>
        </p:txBody>
      </p:sp>
      <p:pic>
        <p:nvPicPr>
          <p:cNvPr id="3" name="Slika 2" descr="Slika na kojoj se prikazuje osoba, na zatvorenom, žena, mobitel&#10;&#10;Opis je automatski generiran">
            <a:extLst>
              <a:ext uri="{FF2B5EF4-FFF2-40B4-BE49-F238E27FC236}">
                <a16:creationId xmlns:a16="http://schemas.microsoft.com/office/drawing/2014/main" id="{E0DCBDDB-F026-4987-ACD4-B703B7AA9F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1752600"/>
            <a:ext cx="40005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7824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Slika na kojoj se prikazuje osoba, na zatvorenom, nošenje, usta&#10;&#10;Opis je automatski generiran">
            <a:extLst>
              <a:ext uri="{FF2B5EF4-FFF2-40B4-BE49-F238E27FC236}">
                <a16:creationId xmlns:a16="http://schemas.microsoft.com/office/drawing/2014/main" id="{D3B75FE9-39A3-4147-B692-811106173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0800" y="866356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282EB33-43BB-419B-9278-3C06D301DA87}"/>
              </a:ext>
            </a:extLst>
          </p:cNvPr>
          <p:cNvSpPr txBox="1"/>
          <p:nvPr/>
        </p:nvSpPr>
        <p:spPr>
          <a:xfrm>
            <a:off x="2590800" y="49753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Ostala osjetila-osjetilo OKUSA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6E40D10D-4082-4557-B2D1-3ED0BAB0C4BE}"/>
              </a:ext>
            </a:extLst>
          </p:cNvPr>
          <p:cNvSpPr txBox="1"/>
          <p:nvPr/>
        </p:nvSpPr>
        <p:spPr>
          <a:xfrm>
            <a:off x="4299015" y="1513699"/>
            <a:ext cx="48449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OSJETILNE STANICE </a:t>
            </a:r>
            <a:r>
              <a:rPr lang="hr-HR" dirty="0"/>
              <a:t>na površini jezika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OSNOVNI OKUSI</a:t>
            </a:r>
            <a:r>
              <a:rPr lang="hr-HR" dirty="0"/>
              <a:t>: slatko, slano, kiselo, gorko, umami</a:t>
            </a:r>
          </a:p>
          <a:p>
            <a:pPr marL="342900" indent="-342900">
              <a:buAutoNum type="alphaLcParenR"/>
            </a:pPr>
            <a:endParaRPr lang="hr-HR" dirty="0"/>
          </a:p>
          <a:p>
            <a:r>
              <a:rPr lang="hr-HR" b="1" dirty="0"/>
              <a:t>OSJET OKUSA: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upotpunjen</a:t>
            </a:r>
            <a:r>
              <a:rPr lang="hr-HR" dirty="0"/>
              <a:t> osjetom mirisa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pomaže nam da ne pojedemo pokvarenu hranu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potiče </a:t>
            </a:r>
            <a:r>
              <a:rPr lang="hr-HR" b="1" dirty="0"/>
              <a:t>izlučivanje probavnih sokova</a:t>
            </a:r>
            <a:r>
              <a:rPr lang="hr-HR" dirty="0"/>
              <a:t>-bolja razgradnja hrane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r>
              <a:rPr lang="hr-HR" b="1" dirty="0"/>
              <a:t>ULOGA JEZIKA: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miješa i potiskuje zalogaj u ždrijelo i jednjak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njime osjećamo toplinu, hladnoću, dodir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služi pri oblikovanju glasova-govor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0159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282EB33-43BB-419B-9278-3C06D301DA87}"/>
              </a:ext>
            </a:extLst>
          </p:cNvPr>
          <p:cNvSpPr txBox="1"/>
          <p:nvPr/>
        </p:nvSpPr>
        <p:spPr>
          <a:xfrm>
            <a:off x="2362200" y="609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Ostala osjetila-osjetilo OKUSA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142BFB9F-C151-42D9-88A2-6D85C95F6A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071265"/>
            <a:ext cx="7185195" cy="4948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6E40D10D-4082-4557-B2D1-3ED0BAB0C4BE}"/>
              </a:ext>
            </a:extLst>
          </p:cNvPr>
          <p:cNvSpPr txBox="1"/>
          <p:nvPr/>
        </p:nvSpPr>
        <p:spPr>
          <a:xfrm>
            <a:off x="304800" y="1421874"/>
            <a:ext cx="327503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hr-HR" dirty="0"/>
          </a:p>
          <a:p>
            <a:r>
              <a:rPr lang="hr-HR" b="1" dirty="0"/>
              <a:t>OSJET OKUSA: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osjetilne stanice </a:t>
            </a:r>
            <a:r>
              <a:rPr lang="hr-HR" dirty="0"/>
              <a:t>na jeziku primaju podražaj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hrana </a:t>
            </a:r>
            <a:r>
              <a:rPr lang="hr-HR" b="1" dirty="0"/>
              <a:t>se treba otopiti </a:t>
            </a:r>
            <a:r>
              <a:rPr lang="hr-HR" dirty="0"/>
              <a:t>u slini-kemijski podražaj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kemijski podražaj</a:t>
            </a:r>
            <a:r>
              <a:rPr lang="hr-HR" dirty="0"/>
              <a:t> se pretvara u </a:t>
            </a:r>
            <a:r>
              <a:rPr lang="hr-HR" b="1" dirty="0"/>
              <a:t>električni </a:t>
            </a:r>
            <a:r>
              <a:rPr lang="hr-HR" dirty="0"/>
              <a:t>signal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okusni živac provodi signal do </a:t>
            </a:r>
            <a:r>
              <a:rPr lang="hr-HR" b="1" dirty="0"/>
              <a:t>središta za okus </a:t>
            </a:r>
            <a:r>
              <a:rPr lang="hr-HR" dirty="0"/>
              <a:t>u velikom mozgu</a:t>
            </a:r>
          </a:p>
        </p:txBody>
      </p:sp>
    </p:spTree>
    <p:extLst>
      <p:ext uri="{BB962C8B-B14F-4D97-AF65-F5344CB8AC3E}">
        <p14:creationId xmlns:p14="http://schemas.microsoft.com/office/powerpoint/2010/main" val="2835543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1879D3A-EBB8-4754-A1EE-CC198F61716A}"/>
              </a:ext>
            </a:extLst>
          </p:cNvPr>
          <p:cNvSpPr txBox="1"/>
          <p:nvPr/>
        </p:nvSpPr>
        <p:spPr>
          <a:xfrm>
            <a:off x="2514600" y="533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Ostala osjetila-osjetilo MIRISA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6A6FA31-0423-4BFA-B816-0BFED2AD5DAC}"/>
              </a:ext>
            </a:extLst>
          </p:cNvPr>
          <p:cNvSpPr txBox="1"/>
          <p:nvPr/>
        </p:nvSpPr>
        <p:spPr>
          <a:xfrm>
            <a:off x="4572000" y="1828800"/>
            <a:ext cx="374299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plinovite tvari udišemo iz zraka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tvari se </a:t>
            </a:r>
            <a:r>
              <a:rPr lang="hr-HR" b="1" dirty="0"/>
              <a:t>otapaju u sluznici </a:t>
            </a:r>
            <a:r>
              <a:rPr lang="hr-HR" dirty="0"/>
              <a:t>nosa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podraže se živčani završeci osjetilnih stanica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električni impuls </a:t>
            </a:r>
            <a:r>
              <a:rPr lang="hr-HR" dirty="0"/>
              <a:t>putuje osjetilnim njušnim živcem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doživljavamo miris u središtu za njuh u mozgu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9" name="Slika 8" descr="Slika na kojoj se prikazuje stol, kip, držanje&#10;&#10;Opis je automatski generiran">
            <a:extLst>
              <a:ext uri="{FF2B5EF4-FFF2-40B4-BE49-F238E27FC236}">
                <a16:creationId xmlns:a16="http://schemas.microsoft.com/office/drawing/2014/main" id="{C6BD8202-DB8B-4E5D-9083-E7111B2FDA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16" y="985310"/>
            <a:ext cx="3543302" cy="481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5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E7050EB3-C03C-473E-8E05-36DD4E14E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60" b="1086"/>
          <a:stretch/>
        </p:blipFill>
        <p:spPr>
          <a:xfrm>
            <a:off x="20" y="0"/>
            <a:ext cx="9143980" cy="4201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4" name="Freeform: Shape 13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TekstniOkvir 6">
            <a:extLst>
              <a:ext uri="{FF2B5EF4-FFF2-40B4-BE49-F238E27FC236}">
                <a16:creationId xmlns:a16="http://schemas.microsoft.com/office/drawing/2014/main" id="{E40ADA08-E66F-4E91-B90D-92906D4CF2C2}"/>
              </a:ext>
            </a:extLst>
          </p:cNvPr>
          <p:cNvSpPr txBox="1"/>
          <p:nvPr/>
        </p:nvSpPr>
        <p:spPr>
          <a:xfrm>
            <a:off x="2362200" y="3776657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Ostala osjetila-KOŽNA OSJETILA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4A628617-2B07-4813-A4D5-515104761EDD}"/>
              </a:ext>
            </a:extLst>
          </p:cNvPr>
          <p:cNvSpPr txBox="1"/>
          <p:nvPr/>
        </p:nvSpPr>
        <p:spPr>
          <a:xfrm>
            <a:off x="379856" y="4172976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KOŽA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najveći organ </a:t>
            </a:r>
            <a:r>
              <a:rPr lang="hr-HR" dirty="0"/>
              <a:t>ljudskoga tijela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omogućuje: osjet </a:t>
            </a:r>
            <a:r>
              <a:rPr lang="hr-HR" b="1" dirty="0"/>
              <a:t>dodira</a:t>
            </a:r>
            <a:r>
              <a:rPr lang="hr-HR" dirty="0"/>
              <a:t> (opipa), </a:t>
            </a:r>
            <a:r>
              <a:rPr lang="hr-HR" b="1" dirty="0"/>
              <a:t>bola</a:t>
            </a:r>
            <a:r>
              <a:rPr lang="hr-HR" dirty="0"/>
              <a:t>, </a:t>
            </a:r>
            <a:r>
              <a:rPr lang="hr-HR" b="1" dirty="0"/>
              <a:t>topline</a:t>
            </a:r>
            <a:r>
              <a:rPr lang="hr-HR" dirty="0"/>
              <a:t> i </a:t>
            </a:r>
            <a:r>
              <a:rPr lang="hr-HR" b="1" dirty="0"/>
              <a:t>hladnoće</a:t>
            </a:r>
            <a:r>
              <a:rPr lang="hr-HR" dirty="0"/>
              <a:t> (</a:t>
            </a:r>
            <a:r>
              <a:rPr lang="hr-HR" b="1" dirty="0"/>
              <a:t>TERMOREGULACIJA</a:t>
            </a:r>
            <a:r>
              <a:rPr lang="hr-HR" dirty="0"/>
              <a:t>)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osjetilna tjelešca (završeci živaca)</a:t>
            </a:r>
            <a:r>
              <a:rPr lang="hr-HR" dirty="0">
                <a:sym typeface="Wingdings" panose="05000000000000000000" pitchFamily="2" charset="2"/>
              </a:rPr>
              <a:t> primanje podražaja živčani impuls središte u mozgu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135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D01B340-7718-4435-A77A-65C4B0A9DDFE}"/>
              </a:ext>
            </a:extLst>
          </p:cNvPr>
          <p:cNvSpPr txBox="1"/>
          <p:nvPr/>
        </p:nvSpPr>
        <p:spPr>
          <a:xfrm>
            <a:off x="381000" y="914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Zapiši!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E041DA-F5C7-4401-AF64-1C61229B1272}"/>
              </a:ext>
            </a:extLst>
          </p:cNvPr>
          <p:cNvSpPr txBox="1"/>
          <p:nvPr/>
        </p:nvSpPr>
        <p:spPr>
          <a:xfrm>
            <a:off x="3276600" y="5832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Osjetila čovjeka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19E53D6-683C-4843-9E0F-B96E2F657B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394" y="1566419"/>
            <a:ext cx="2976818" cy="197371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10E1D25-2B9A-4802-87F8-B521F522B9B3}"/>
              </a:ext>
            </a:extLst>
          </p:cNvPr>
          <p:cNvSpPr txBox="1"/>
          <p:nvPr/>
        </p:nvSpPr>
        <p:spPr>
          <a:xfrm>
            <a:off x="838201" y="1447800"/>
            <a:ext cx="5257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okusa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OSJETILNE STANICE </a:t>
            </a:r>
            <a:r>
              <a:rPr lang="hr-HR" dirty="0"/>
              <a:t>na površini jezika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OSNOVNI OKUSI</a:t>
            </a:r>
            <a:r>
              <a:rPr lang="hr-HR" dirty="0"/>
              <a:t>: slatko, slano, kiselo, gorko, umami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mirisa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kemijski podražaj</a:t>
            </a:r>
            <a:r>
              <a:rPr lang="hr-HR" dirty="0"/>
              <a:t> se pretvara u </a:t>
            </a:r>
            <a:r>
              <a:rPr lang="hr-HR" b="1" dirty="0"/>
              <a:t>električni </a:t>
            </a:r>
            <a:r>
              <a:rPr lang="hr-HR" dirty="0"/>
              <a:t>signal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tvari se </a:t>
            </a:r>
            <a:r>
              <a:rPr lang="hr-HR" b="1" dirty="0"/>
              <a:t>otapaju u sluznici </a:t>
            </a:r>
            <a:r>
              <a:rPr lang="hr-HR" dirty="0"/>
              <a:t>nosa</a:t>
            </a:r>
          </a:p>
          <a:p>
            <a:endParaRPr lang="hr-HR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kožna</a:t>
            </a:r>
            <a:r>
              <a:rPr lang="hr-HR" dirty="0"/>
              <a:t> osjetila</a:t>
            </a:r>
            <a:endParaRPr lang="hr-H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najveći organ </a:t>
            </a:r>
            <a:r>
              <a:rPr lang="hr-HR" dirty="0"/>
              <a:t>ljudskoga tijela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omogućuje: osjet </a:t>
            </a:r>
            <a:r>
              <a:rPr lang="hr-HR" b="1" dirty="0"/>
              <a:t>dodira</a:t>
            </a:r>
            <a:r>
              <a:rPr lang="hr-HR" dirty="0"/>
              <a:t> (opipa), </a:t>
            </a:r>
            <a:r>
              <a:rPr lang="hr-HR" b="1" dirty="0"/>
              <a:t>bola</a:t>
            </a:r>
            <a:r>
              <a:rPr lang="hr-HR" dirty="0"/>
              <a:t>, </a:t>
            </a:r>
            <a:r>
              <a:rPr lang="hr-HR" b="1" dirty="0"/>
              <a:t>topline</a:t>
            </a:r>
            <a:r>
              <a:rPr lang="hr-HR" dirty="0"/>
              <a:t> i </a:t>
            </a:r>
            <a:r>
              <a:rPr lang="hr-HR" b="1" dirty="0"/>
              <a:t>hladnoće</a:t>
            </a:r>
            <a:r>
              <a:rPr lang="hr-HR" dirty="0"/>
              <a:t> (</a:t>
            </a:r>
            <a:r>
              <a:rPr lang="hr-HR" b="1" dirty="0"/>
              <a:t>TERMOREGULACIJA</a:t>
            </a:r>
            <a:r>
              <a:rPr lang="hr-HR" dirty="0"/>
              <a:t>)</a:t>
            </a:r>
          </a:p>
          <a:p>
            <a:endParaRPr lang="hr-HR" dirty="0"/>
          </a:p>
          <a:p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111D5C79-0FD4-472D-A3BE-0FA38E2C6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3658750"/>
            <a:ext cx="2968177" cy="204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0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66D3B0B-70A2-43FC-B36F-6BB27B359203}"/>
              </a:ext>
            </a:extLst>
          </p:cNvPr>
          <p:cNvSpPr txBox="1"/>
          <p:nvPr/>
        </p:nvSpPr>
        <p:spPr>
          <a:xfrm>
            <a:off x="381000" y="45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Ponavljanje!</a:t>
            </a:r>
          </a:p>
        </p:txBody>
      </p:sp>
      <p:graphicFrame>
        <p:nvGraphicFramePr>
          <p:cNvPr id="4" name="Dijagram 3">
            <a:extLst>
              <a:ext uri="{FF2B5EF4-FFF2-40B4-BE49-F238E27FC236}">
                <a16:creationId xmlns:a16="http://schemas.microsoft.com/office/drawing/2014/main" id="{7BB58E06-5D3F-4118-9E54-EB3607DE3A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139739"/>
              </p:ext>
            </p:extLst>
          </p:nvPr>
        </p:nvGraphicFramePr>
        <p:xfrm>
          <a:off x="190500" y="914400"/>
          <a:ext cx="8763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EB6E8023-12DC-4474-80BA-D68ED0B82D47}"/>
              </a:ext>
            </a:extLst>
          </p:cNvPr>
          <p:cNvSpPr/>
          <p:nvPr/>
        </p:nvSpPr>
        <p:spPr>
          <a:xfrm>
            <a:off x="2133600" y="914400"/>
            <a:ext cx="68199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Pravokutnik: zaobljeni kutovi 6">
            <a:extLst>
              <a:ext uri="{FF2B5EF4-FFF2-40B4-BE49-F238E27FC236}">
                <a16:creationId xmlns:a16="http://schemas.microsoft.com/office/drawing/2014/main" id="{0F7E3870-22E4-4000-9C8A-E68327364335}"/>
              </a:ext>
            </a:extLst>
          </p:cNvPr>
          <p:cNvSpPr/>
          <p:nvPr/>
        </p:nvSpPr>
        <p:spPr>
          <a:xfrm>
            <a:off x="2133600" y="2034792"/>
            <a:ext cx="68199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4E14E202-A2D6-4650-BFA1-2CBCC8757335}"/>
              </a:ext>
            </a:extLst>
          </p:cNvPr>
          <p:cNvSpPr/>
          <p:nvPr/>
        </p:nvSpPr>
        <p:spPr>
          <a:xfrm>
            <a:off x="2121031" y="3156466"/>
            <a:ext cx="68199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1" name="Pravokutnik: zaobljeni kutovi 10">
            <a:extLst>
              <a:ext uri="{FF2B5EF4-FFF2-40B4-BE49-F238E27FC236}">
                <a16:creationId xmlns:a16="http://schemas.microsoft.com/office/drawing/2014/main" id="{F67FEA8D-5ECE-4635-B694-E6DB82AE541B}"/>
              </a:ext>
            </a:extLst>
          </p:cNvPr>
          <p:cNvSpPr/>
          <p:nvPr/>
        </p:nvSpPr>
        <p:spPr>
          <a:xfrm>
            <a:off x="2113961" y="4267200"/>
            <a:ext cx="68199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3" name="Pravokutnik: zaobljeni kutovi 12">
            <a:extLst>
              <a:ext uri="{FF2B5EF4-FFF2-40B4-BE49-F238E27FC236}">
                <a16:creationId xmlns:a16="http://schemas.microsoft.com/office/drawing/2014/main" id="{71A0BE63-5B82-49D7-B1C5-B0685AD68B87}"/>
              </a:ext>
            </a:extLst>
          </p:cNvPr>
          <p:cNvSpPr/>
          <p:nvPr/>
        </p:nvSpPr>
        <p:spPr>
          <a:xfrm>
            <a:off x="2121031" y="5385732"/>
            <a:ext cx="68199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565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50F649B8-62CE-400F-B30E-4C71B778B95E}"/>
              </a:ext>
            </a:extLst>
          </p:cNvPr>
          <p:cNvSpPr txBox="1"/>
          <p:nvPr/>
        </p:nvSpPr>
        <p:spPr>
          <a:xfrm>
            <a:off x="2933700" y="56836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Zašto su osjetila bitna?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AD6C792-49C5-4B33-A359-D493F028E7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8888">
            <a:off x="959849" y="1223819"/>
            <a:ext cx="3048000" cy="2031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4563E63C-B100-4C51-ADDE-C3916AA65802}"/>
              </a:ext>
            </a:extLst>
          </p:cNvPr>
          <p:cNvSpPr txBox="1"/>
          <p:nvPr/>
        </p:nvSpPr>
        <p:spPr>
          <a:xfrm>
            <a:off x="4876800" y="1602765"/>
            <a:ext cx="403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OSJETILA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omogućuju nam da doživljavamo svijet oko sebe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vida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sluha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okusa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</a:t>
            </a:r>
            <a:r>
              <a:rPr lang="hr-HR" b="1" dirty="0"/>
              <a:t> ravnoteže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mirisa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b="1" dirty="0"/>
              <a:t>kožna</a:t>
            </a:r>
            <a:r>
              <a:rPr lang="hr-HR" dirty="0"/>
              <a:t> osjetila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hr-HR" dirty="0"/>
          </a:p>
          <a:p>
            <a:r>
              <a:rPr lang="hr-HR" b="1" dirty="0"/>
              <a:t>GRAĐA OSJETILA</a:t>
            </a:r>
          </a:p>
          <a:p>
            <a:pPr marL="342900" indent="-342900">
              <a:buAutoNum type="alphaLcParenR"/>
            </a:pPr>
            <a:r>
              <a:rPr lang="hr-HR" b="1" dirty="0"/>
              <a:t>osjetilni organ</a:t>
            </a:r>
            <a:r>
              <a:rPr lang="hr-HR" dirty="0"/>
              <a:t>- prima podražaje</a:t>
            </a:r>
          </a:p>
          <a:p>
            <a:pPr marL="342900" indent="-342900">
              <a:buAutoNum type="alphaLcParenR"/>
            </a:pPr>
            <a:r>
              <a:rPr lang="hr-HR" b="1" dirty="0"/>
              <a:t>osjetilni živac- </a:t>
            </a:r>
            <a:r>
              <a:rPr lang="hr-HR" dirty="0"/>
              <a:t>provodi impulse</a:t>
            </a:r>
          </a:p>
          <a:p>
            <a:pPr marL="342900" indent="-342900">
              <a:buAutoNum type="alphaLcParenR"/>
            </a:pPr>
            <a:r>
              <a:rPr lang="hr-HR" b="1" dirty="0"/>
              <a:t>mozak</a:t>
            </a:r>
            <a:r>
              <a:rPr lang="hr-HR" dirty="0"/>
              <a:t>- stvara osjet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E3A540A-D8DF-4B37-BD40-4430D95EA6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28" y="3733800"/>
            <a:ext cx="3059441" cy="20318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9CECA9C9-E603-4EC7-A1F5-FDDC19494B40}"/>
              </a:ext>
            </a:extLst>
          </p:cNvPr>
          <p:cNvSpPr txBox="1"/>
          <p:nvPr/>
        </p:nvSpPr>
        <p:spPr>
          <a:xfrm>
            <a:off x="1447800" y="5943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Navedi razlike u vanjskoj građi oka čovjeka i oka pčele.</a:t>
            </a:r>
          </a:p>
        </p:txBody>
      </p:sp>
    </p:spTree>
    <p:extLst>
      <p:ext uri="{BB962C8B-B14F-4D97-AF65-F5344CB8AC3E}">
        <p14:creationId xmlns:p14="http://schemas.microsoft.com/office/powerpoint/2010/main" val="3151347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312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00C6C07-6573-4274-9A93-25FCA6A3B8FE}"/>
              </a:ext>
            </a:extLst>
          </p:cNvPr>
          <p:cNvSpPr txBox="1"/>
          <p:nvPr/>
        </p:nvSpPr>
        <p:spPr>
          <a:xfrm>
            <a:off x="2667000" y="609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Osjetilo vida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423DE0BC-41E7-4D4F-AD3C-7DB895C60EA3}"/>
              </a:ext>
            </a:extLst>
          </p:cNvPr>
          <p:cNvSpPr txBox="1"/>
          <p:nvPr/>
        </p:nvSpPr>
        <p:spPr>
          <a:xfrm>
            <a:off x="374947" y="1105044"/>
            <a:ext cx="42868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90% </a:t>
            </a:r>
            <a:r>
              <a:rPr lang="hr-HR" dirty="0"/>
              <a:t>poruka iz okoline primamo vidom</a:t>
            </a:r>
          </a:p>
          <a:p>
            <a:endParaRPr lang="hr-HR" dirty="0"/>
          </a:p>
          <a:p>
            <a:r>
              <a:rPr lang="hr-HR" b="1" dirty="0"/>
              <a:t>GRAĐA:</a:t>
            </a:r>
          </a:p>
          <a:p>
            <a:pPr marL="342900" indent="-342900">
              <a:buAutoNum type="alphaLcParenR"/>
            </a:pPr>
            <a:r>
              <a:rPr lang="hr-HR" b="1" u="sng" dirty="0"/>
              <a:t>oko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prima svjetlosne </a:t>
            </a:r>
            <a:r>
              <a:rPr lang="hr-HR" dirty="0"/>
              <a:t>podražaje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smješteno </a:t>
            </a:r>
            <a:r>
              <a:rPr lang="hr-HR" b="1" dirty="0"/>
              <a:t>u očnoj šupljini </a:t>
            </a:r>
            <a:r>
              <a:rPr lang="hr-HR" dirty="0"/>
              <a:t>lubanje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pomoćni</a:t>
            </a:r>
            <a:r>
              <a:rPr lang="hr-HR" dirty="0"/>
              <a:t> dijelovi oka: trepavice, obrve, kapci (štite od prašine, znoja, prejake svjetlosti)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očni mišići</a:t>
            </a:r>
            <a:r>
              <a:rPr lang="hr-HR" dirty="0"/>
              <a:t>-pokreću očnu jabučicu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suzne žlijezde</a:t>
            </a:r>
            <a:r>
              <a:rPr lang="hr-HR" dirty="0"/>
              <a:t>- vlaže, ispiru oko, sprečavaju razvoj bakterija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OČNA JABUČICA</a:t>
            </a:r>
          </a:p>
          <a:p>
            <a:endParaRPr lang="hr-HR" b="1" dirty="0"/>
          </a:p>
          <a:p>
            <a:r>
              <a:rPr lang="hr-HR" b="1" dirty="0"/>
              <a:t>b) </a:t>
            </a:r>
            <a:r>
              <a:rPr lang="hr-HR" b="1" u="sng" dirty="0"/>
              <a:t>vidni živac</a:t>
            </a:r>
          </a:p>
          <a:p>
            <a:r>
              <a:rPr lang="hr-HR" b="1" dirty="0"/>
              <a:t>c) </a:t>
            </a:r>
            <a:r>
              <a:rPr lang="hr-HR" b="1" u="sng" dirty="0"/>
              <a:t>središte za vid</a:t>
            </a:r>
            <a:r>
              <a:rPr lang="hr-HR" dirty="0"/>
              <a:t>-veliki mozak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2C980-6854-4C40-8433-431C1877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57547">
            <a:off x="4391725" y="1590288"/>
            <a:ext cx="4530373" cy="30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4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073859-F9E7-4A85-AF37-D263BEEDA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8" y="1186544"/>
            <a:ext cx="5813617" cy="414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092B0CF-E63F-43FD-8E8E-7184E65BF238}"/>
              </a:ext>
            </a:extLst>
          </p:cNvPr>
          <p:cNvSpPr txBox="1"/>
          <p:nvPr/>
        </p:nvSpPr>
        <p:spPr>
          <a:xfrm>
            <a:off x="3429000" y="500311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Osjetilo vida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33DBF60-99DE-4B9C-A7EF-8F945BECC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77117"/>
            <a:ext cx="2948654" cy="167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0477C474-7EB7-4CC0-B825-8C33BE45F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15190"/>
            <a:ext cx="2980862" cy="167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25A3012-1020-4589-91BA-1996D6F12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38" y="4450121"/>
            <a:ext cx="2980862" cy="1676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197E5F17-AF69-4036-B401-C41B34592FF0}"/>
              </a:ext>
            </a:extLst>
          </p:cNvPr>
          <p:cNvSpPr txBox="1"/>
          <p:nvPr/>
        </p:nvSpPr>
        <p:spPr>
          <a:xfrm>
            <a:off x="1828800" y="5454301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Model oka- rad učenika</a:t>
            </a:r>
          </a:p>
        </p:txBody>
      </p:sp>
    </p:spTree>
    <p:extLst>
      <p:ext uri="{BB962C8B-B14F-4D97-AF65-F5344CB8AC3E}">
        <p14:creationId xmlns:p14="http://schemas.microsoft.com/office/powerpoint/2010/main" val="70223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65917B5-6124-4D5A-B14F-A3DDEE7915A5}"/>
              </a:ext>
            </a:extLst>
          </p:cNvPr>
          <p:cNvSpPr txBox="1"/>
          <p:nvPr/>
        </p:nvSpPr>
        <p:spPr>
          <a:xfrm>
            <a:off x="2438400" y="5334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Okom gledamo, mozgom vidimo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97E0135-D2C2-4774-B965-6028C6F77E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99704"/>
            <a:ext cx="4561002" cy="3471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9543B1C-0753-49D1-B987-8C6235FE03F8}"/>
              </a:ext>
            </a:extLst>
          </p:cNvPr>
          <p:cNvSpPr txBox="1"/>
          <p:nvPr/>
        </p:nvSpPr>
        <p:spPr>
          <a:xfrm>
            <a:off x="5029200" y="1600200"/>
            <a:ext cx="327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/>
              <a:t>NASTAJANJE SLIKE U OKU</a:t>
            </a:r>
          </a:p>
          <a:p>
            <a:pPr algn="ctr"/>
            <a:endParaRPr lang="hr-HR" dirty="0"/>
          </a:p>
          <a:p>
            <a:pPr algn="ctr"/>
            <a:r>
              <a:rPr lang="hr-HR" b="1" dirty="0"/>
              <a:t>oko</a:t>
            </a:r>
            <a:r>
              <a:rPr lang="hr-HR" dirty="0"/>
              <a:t> ( prima svjetlosni podražaj)</a:t>
            </a:r>
          </a:p>
          <a:p>
            <a:pPr algn="ctr"/>
            <a:r>
              <a:rPr lang="hr-HR" dirty="0"/>
              <a:t>↓</a:t>
            </a:r>
          </a:p>
          <a:p>
            <a:pPr algn="ctr"/>
            <a:r>
              <a:rPr lang="hr-HR" b="1" dirty="0"/>
              <a:t>osjetilne stanice mrežnice- </a:t>
            </a:r>
            <a:r>
              <a:rPr lang="hr-HR" dirty="0"/>
              <a:t>pretvaraju svjetlosne impulse u električne</a:t>
            </a:r>
          </a:p>
          <a:p>
            <a:pPr algn="ctr"/>
            <a:r>
              <a:rPr lang="hr-HR" dirty="0"/>
              <a:t>↓</a:t>
            </a:r>
          </a:p>
          <a:p>
            <a:pPr algn="ctr"/>
            <a:r>
              <a:rPr lang="hr-HR" b="1" dirty="0"/>
              <a:t>vidni živac </a:t>
            </a:r>
            <a:r>
              <a:rPr lang="hr-HR" dirty="0"/>
              <a:t>(prenosi podražaj)</a:t>
            </a:r>
          </a:p>
          <a:p>
            <a:pPr algn="ctr"/>
            <a:r>
              <a:rPr lang="hr-HR" dirty="0"/>
              <a:t>↓</a:t>
            </a:r>
          </a:p>
          <a:p>
            <a:pPr algn="ctr"/>
            <a:r>
              <a:rPr lang="hr-HR" b="1" dirty="0"/>
              <a:t>središte za vid </a:t>
            </a:r>
            <a:r>
              <a:rPr lang="hr-HR" dirty="0"/>
              <a:t>u velikom mozgu</a:t>
            </a:r>
          </a:p>
          <a:p>
            <a:pPr algn="ctr"/>
            <a:r>
              <a:rPr lang="hr-HR" dirty="0"/>
              <a:t>↓</a:t>
            </a:r>
          </a:p>
          <a:p>
            <a:pPr algn="ctr"/>
            <a:r>
              <a:rPr lang="hr-HR" b="1" dirty="0"/>
              <a:t>osjet vida 3D</a:t>
            </a:r>
          </a:p>
          <a:p>
            <a:pPr algn="ctr"/>
            <a:r>
              <a:rPr lang="hr-HR" b="1" dirty="0"/>
              <a:t>razlikovanje boja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7B76A02C-74BE-4B16-BCDA-1972AE0FC007}"/>
              </a:ext>
            </a:extLst>
          </p:cNvPr>
          <p:cNvSpPr txBox="1"/>
          <p:nvPr/>
        </p:nvSpPr>
        <p:spPr>
          <a:xfrm>
            <a:off x="2531882" y="5929460"/>
            <a:ext cx="464820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hr-HR" dirty="0"/>
              <a:t>Kako se naziva nemogućnost razlikovanja boja?</a:t>
            </a:r>
          </a:p>
        </p:txBody>
      </p:sp>
    </p:spTree>
    <p:extLst>
      <p:ext uri="{BB962C8B-B14F-4D97-AF65-F5344CB8AC3E}">
        <p14:creationId xmlns:p14="http://schemas.microsoft.com/office/powerpoint/2010/main" val="3856326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DF68E3E-A4C1-4E61-A62B-2452DC2F24B8}"/>
              </a:ext>
            </a:extLst>
          </p:cNvPr>
          <p:cNvSpPr txBox="1"/>
          <p:nvPr/>
        </p:nvSpPr>
        <p:spPr>
          <a:xfrm>
            <a:off x="3817495" y="544303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Prilagodbe oka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907F60-00F0-4B6C-8E2C-EAB4307FDA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106" y="1178645"/>
            <a:ext cx="3880603" cy="507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trelica: ulijevo 5">
            <a:extLst>
              <a:ext uri="{FF2B5EF4-FFF2-40B4-BE49-F238E27FC236}">
                <a16:creationId xmlns:a16="http://schemas.microsoft.com/office/drawing/2014/main" id="{EEAA65B1-D2A8-4C75-A811-C16107C9F09D}"/>
              </a:ext>
            </a:extLst>
          </p:cNvPr>
          <p:cNvSpPr/>
          <p:nvPr/>
        </p:nvSpPr>
        <p:spPr>
          <a:xfrm rot="19975619">
            <a:off x="5484485" y="1632857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: ulijevo 7">
            <a:extLst>
              <a:ext uri="{FF2B5EF4-FFF2-40B4-BE49-F238E27FC236}">
                <a16:creationId xmlns:a16="http://schemas.microsoft.com/office/drawing/2014/main" id="{A5C08882-44EF-460D-B2BC-E4EE18D355CC}"/>
              </a:ext>
            </a:extLst>
          </p:cNvPr>
          <p:cNvSpPr/>
          <p:nvPr/>
        </p:nvSpPr>
        <p:spPr>
          <a:xfrm rot="19975619">
            <a:off x="5505318" y="3314700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Strelica: ulijevo 9">
            <a:extLst>
              <a:ext uri="{FF2B5EF4-FFF2-40B4-BE49-F238E27FC236}">
                <a16:creationId xmlns:a16="http://schemas.microsoft.com/office/drawing/2014/main" id="{68269F51-F32D-4701-85F5-AC590B4DB6A8}"/>
              </a:ext>
            </a:extLst>
          </p:cNvPr>
          <p:cNvSpPr/>
          <p:nvPr/>
        </p:nvSpPr>
        <p:spPr>
          <a:xfrm rot="19975619">
            <a:off x="5585397" y="4841084"/>
            <a:ext cx="5334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1C742033-7C1B-4645-97E1-999F69EAF727}"/>
              </a:ext>
            </a:extLst>
          </p:cNvPr>
          <p:cNvSpPr txBox="1"/>
          <p:nvPr/>
        </p:nvSpPr>
        <p:spPr>
          <a:xfrm>
            <a:off x="790231" y="1859339"/>
            <a:ext cx="16228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GLEDANJE BLIZU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GLEDANJE DALEKO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GLEDANJE NA SVJETLU</a:t>
            </a:r>
          </a:p>
          <a:p>
            <a:endParaRPr lang="hr-H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GLEDANJE U TAMI</a:t>
            </a:r>
          </a:p>
        </p:txBody>
      </p:sp>
    </p:spTree>
    <p:extLst>
      <p:ext uri="{BB962C8B-B14F-4D97-AF65-F5344CB8AC3E}">
        <p14:creationId xmlns:p14="http://schemas.microsoft.com/office/powerpoint/2010/main" val="1890539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37196EF-BE2B-455B-971D-2A96428A0B00}"/>
              </a:ext>
            </a:extLst>
          </p:cNvPr>
          <p:cNvSpPr txBox="1"/>
          <p:nvPr/>
        </p:nvSpPr>
        <p:spPr>
          <a:xfrm>
            <a:off x="2362200" y="6096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Poremećaji i bolesti organa za vid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7251D09-512B-49C4-BEDF-5E2645D347AF}"/>
              </a:ext>
            </a:extLst>
          </p:cNvPr>
          <p:cNvSpPr txBox="1"/>
          <p:nvPr/>
        </p:nvSpPr>
        <p:spPr>
          <a:xfrm>
            <a:off x="366074" y="121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posljedice bolesti oka ili nekih drugih oštećenja 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1A92DFEA-CE8B-4F14-8B8D-F8C49AB59F69}"/>
              </a:ext>
            </a:extLst>
          </p:cNvPr>
          <p:cNvSpPr txBox="1"/>
          <p:nvPr/>
        </p:nvSpPr>
        <p:spPr>
          <a:xfrm>
            <a:off x="474482" y="3930851"/>
            <a:ext cx="195056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KRATKOVIDNOST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6400720-FD91-4A7E-AC65-87E767AD2A80}"/>
              </a:ext>
            </a:extLst>
          </p:cNvPr>
          <p:cNvSpPr txBox="1"/>
          <p:nvPr/>
        </p:nvSpPr>
        <p:spPr>
          <a:xfrm>
            <a:off x="658885" y="4823956"/>
            <a:ext cx="182487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DALEKOVIDNOST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48A0DB86-9207-4A76-835D-4CE82728FE58}"/>
              </a:ext>
            </a:extLst>
          </p:cNvPr>
          <p:cNvSpPr txBox="1"/>
          <p:nvPr/>
        </p:nvSpPr>
        <p:spPr>
          <a:xfrm>
            <a:off x="2497711" y="4287579"/>
            <a:ext cx="178245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SLABOVIDNOST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B86DB859-523D-40EB-8A81-90EA7E61A4CF}"/>
              </a:ext>
            </a:extLst>
          </p:cNvPr>
          <p:cNvSpPr txBox="1"/>
          <p:nvPr/>
        </p:nvSpPr>
        <p:spPr>
          <a:xfrm>
            <a:off x="4352829" y="3957515"/>
            <a:ext cx="1265548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SLJEPOĆA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BD2C854-4946-4036-8D32-4D7BDEC1F384}"/>
              </a:ext>
            </a:extLst>
          </p:cNvPr>
          <p:cNvSpPr txBox="1"/>
          <p:nvPr/>
        </p:nvSpPr>
        <p:spPr>
          <a:xfrm>
            <a:off x="2706956" y="5157450"/>
            <a:ext cx="1467046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chemeClr val="bg1"/>
                </a:solidFill>
              </a:rPr>
              <a:t>DALTONIZAM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74F59EC-B678-4C50-9BCF-26CC4507C355}"/>
              </a:ext>
            </a:extLst>
          </p:cNvPr>
          <p:cNvSpPr txBox="1"/>
          <p:nvPr/>
        </p:nvSpPr>
        <p:spPr>
          <a:xfrm>
            <a:off x="4503841" y="4848084"/>
            <a:ext cx="1265548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hr-HR" b="1" dirty="0"/>
              <a:t>GLAUKOM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56FAC25-6C1C-494B-8E75-4EFF9BC1C5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54" y="1688494"/>
            <a:ext cx="2839359" cy="204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1EC25FB4-B810-4209-A2E5-A4C4B87203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86908"/>
            <a:ext cx="3068020" cy="2045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DBB97CC4-789F-450D-BF69-E131AF146E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79" y="3832034"/>
            <a:ext cx="2802034" cy="1888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2217E5F6-B226-4674-A710-6B8DD2FD84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6" y="1700550"/>
            <a:ext cx="3047999" cy="20318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kstniOkvir 18">
            <a:extLst>
              <a:ext uri="{FF2B5EF4-FFF2-40B4-BE49-F238E27FC236}">
                <a16:creationId xmlns:a16="http://schemas.microsoft.com/office/drawing/2014/main" id="{F1D692D8-FDAA-4C95-89EC-824546B83DF6}"/>
              </a:ext>
            </a:extLst>
          </p:cNvPr>
          <p:cNvSpPr txBox="1"/>
          <p:nvPr/>
        </p:nvSpPr>
        <p:spPr>
          <a:xfrm>
            <a:off x="1447800" y="5820870"/>
            <a:ext cx="6235396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 U udžbeniku na strani 89. i 90. saznaj više o navedenim poremećajima i bolestima organa za vid.</a:t>
            </a:r>
          </a:p>
        </p:txBody>
      </p:sp>
    </p:spTree>
    <p:extLst>
      <p:ext uri="{BB962C8B-B14F-4D97-AF65-F5344CB8AC3E}">
        <p14:creationId xmlns:p14="http://schemas.microsoft.com/office/powerpoint/2010/main" val="197430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D01B340-7718-4435-A77A-65C4B0A9DDFE}"/>
              </a:ext>
            </a:extLst>
          </p:cNvPr>
          <p:cNvSpPr txBox="1"/>
          <p:nvPr/>
        </p:nvSpPr>
        <p:spPr>
          <a:xfrm>
            <a:off x="381000" y="9144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Zapiši!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1E041DA-F5C7-4401-AF64-1C61229B1272}"/>
              </a:ext>
            </a:extLst>
          </p:cNvPr>
          <p:cNvSpPr txBox="1"/>
          <p:nvPr/>
        </p:nvSpPr>
        <p:spPr>
          <a:xfrm>
            <a:off x="3276600" y="58325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/>
              <a:t>Osjetila čovjeka</a:t>
            </a:r>
            <a:endParaRPr lang="hr-HR" sz="2800" b="1" dirty="0"/>
          </a:p>
        </p:txBody>
      </p:sp>
      <p:pic>
        <p:nvPicPr>
          <p:cNvPr id="11" name="Slika 10" descr="Slika na kojoj se prikazuje nošenje&#10;&#10;Opis je automatski generiran">
            <a:extLst>
              <a:ext uri="{FF2B5EF4-FFF2-40B4-BE49-F238E27FC236}">
                <a16:creationId xmlns:a16="http://schemas.microsoft.com/office/drawing/2014/main" id="{D87CAF1D-B338-4164-BCD7-CA520A8393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246775" cy="4225966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210E1D25-2B9A-4802-87F8-B521F522B9B3}"/>
              </a:ext>
            </a:extLst>
          </p:cNvPr>
          <p:cNvSpPr txBox="1"/>
          <p:nvPr/>
        </p:nvSpPr>
        <p:spPr>
          <a:xfrm>
            <a:off x="1447800" y="1230215"/>
            <a:ext cx="68124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OSJETILA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omogućuju nam da doživljavamo svijet oko sebe</a:t>
            </a:r>
          </a:p>
          <a:p>
            <a:endParaRPr lang="hr-HR" dirty="0"/>
          </a:p>
          <a:p>
            <a:r>
              <a:rPr lang="hr-HR" b="1" dirty="0"/>
              <a:t>GRAĐA OSJETILA</a:t>
            </a:r>
          </a:p>
          <a:p>
            <a:pPr marL="342900" indent="-342900">
              <a:buAutoNum type="alphaLcParenR"/>
            </a:pPr>
            <a:r>
              <a:rPr lang="hr-HR" b="1" dirty="0"/>
              <a:t>osjetilni organ</a:t>
            </a:r>
            <a:r>
              <a:rPr lang="hr-HR" dirty="0"/>
              <a:t>- prima podražaje</a:t>
            </a:r>
          </a:p>
          <a:p>
            <a:pPr marL="342900" indent="-342900">
              <a:buAutoNum type="alphaLcParenR"/>
            </a:pPr>
            <a:r>
              <a:rPr lang="hr-HR" b="1" dirty="0"/>
              <a:t>osjetilni živac- </a:t>
            </a:r>
            <a:r>
              <a:rPr lang="hr-HR" dirty="0"/>
              <a:t>provodi impulse</a:t>
            </a:r>
          </a:p>
          <a:p>
            <a:pPr marL="342900" indent="-342900">
              <a:buAutoNum type="alphaLcParenR"/>
            </a:pPr>
            <a:r>
              <a:rPr lang="hr-HR" b="1" dirty="0"/>
              <a:t>mozak</a:t>
            </a:r>
            <a:r>
              <a:rPr lang="hr-HR" dirty="0"/>
              <a:t>- stvara osjet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hr-HR" dirty="0"/>
              <a:t>osjetilo </a:t>
            </a:r>
            <a:r>
              <a:rPr lang="hr-HR" b="1" dirty="0"/>
              <a:t>vida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prima svjetlosne </a:t>
            </a:r>
            <a:r>
              <a:rPr lang="hr-HR" dirty="0"/>
              <a:t>podražaje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pomoćni</a:t>
            </a:r>
            <a:r>
              <a:rPr lang="hr-HR" dirty="0"/>
              <a:t> dijelovi: trepavice, obrve, kapci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očni mišići</a:t>
            </a:r>
            <a:r>
              <a:rPr lang="hr-HR" dirty="0"/>
              <a:t>-pokreću očnu jabučicu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suzne žlijezde</a:t>
            </a:r>
            <a:r>
              <a:rPr lang="hr-HR" dirty="0"/>
              <a:t>- vlaže, ispiru oko, sprečavaju razvoj bakterija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dirty="0"/>
              <a:t>OČNA JABUČICA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hr-HR" b="1" dirty="0"/>
          </a:p>
          <a:p>
            <a:r>
              <a:rPr lang="hr-HR" b="1" dirty="0"/>
              <a:t>Poremećaji i bolesti: </a:t>
            </a:r>
            <a:r>
              <a:rPr lang="hr-HR" dirty="0"/>
              <a:t>kratkovidnost, dalekovidnost, slabovidnost, daltonizam, sljepoća, glaukom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9885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DF8AA9E-32AF-4B48-9614-BB2DC51CEE00}"/>
              </a:ext>
            </a:extLst>
          </p:cNvPr>
          <p:cNvSpPr txBox="1"/>
          <p:nvPr/>
        </p:nvSpPr>
        <p:spPr>
          <a:xfrm>
            <a:off x="3352800" y="431903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FF0000"/>
                </a:solidFill>
              </a:rPr>
              <a:t>Osjetilo sluha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A06B8819-6C1E-4F31-92AF-68F8DCC9B2B9}"/>
              </a:ext>
            </a:extLst>
          </p:cNvPr>
          <p:cNvSpPr txBox="1"/>
          <p:nvPr/>
        </p:nvSpPr>
        <p:spPr>
          <a:xfrm>
            <a:off x="800100" y="922634"/>
            <a:ext cx="4648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omogućuje nam doživljavanje zvukova</a:t>
            </a:r>
          </a:p>
          <a:p>
            <a:endParaRPr lang="hr-HR" dirty="0"/>
          </a:p>
          <a:p>
            <a:r>
              <a:rPr lang="hr-HR" b="1" dirty="0"/>
              <a:t>GRAĐA:</a:t>
            </a:r>
          </a:p>
          <a:p>
            <a:endParaRPr lang="hr-HR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u="sng" dirty="0"/>
              <a:t>UHO</a:t>
            </a:r>
          </a:p>
          <a:p>
            <a:pPr marL="285750" indent="-285750">
              <a:buFontTx/>
              <a:buChar char="-"/>
            </a:pPr>
            <a:r>
              <a:rPr lang="hr-HR" dirty="0"/>
              <a:t>organ sluha i ravnoteže</a:t>
            </a:r>
          </a:p>
          <a:p>
            <a:pPr marL="342900" indent="-342900">
              <a:buAutoNum type="alphaLcParenR"/>
            </a:pPr>
            <a:r>
              <a:rPr lang="hr-HR" b="1" dirty="0"/>
              <a:t>vanjsko uho</a:t>
            </a:r>
          </a:p>
          <a:p>
            <a:pPr marL="285750" indent="-285750">
              <a:buFontTx/>
              <a:buChar char="-"/>
            </a:pPr>
            <a:r>
              <a:rPr lang="hr-HR" dirty="0" err="1"/>
              <a:t>zvukovod</a:t>
            </a:r>
            <a:endParaRPr lang="hr-HR" dirty="0"/>
          </a:p>
          <a:p>
            <a:pPr marL="285750" indent="-285750">
              <a:buFontTx/>
              <a:buChar char="-"/>
            </a:pPr>
            <a:r>
              <a:rPr lang="hr-HR" dirty="0"/>
              <a:t>uška</a:t>
            </a:r>
          </a:p>
          <a:p>
            <a:r>
              <a:rPr lang="hr-HR" dirty="0"/>
              <a:t>b) </a:t>
            </a:r>
            <a:r>
              <a:rPr lang="hr-HR" b="1" dirty="0"/>
              <a:t>srednje uho</a:t>
            </a:r>
          </a:p>
          <a:p>
            <a:pPr marL="285750" indent="-285750">
              <a:buFontTx/>
              <a:buChar char="-"/>
            </a:pPr>
            <a:r>
              <a:rPr lang="hr-HR" dirty="0"/>
              <a:t>bubnjić</a:t>
            </a:r>
          </a:p>
          <a:p>
            <a:pPr marL="285750" indent="-285750">
              <a:buFontTx/>
              <a:buChar char="-"/>
            </a:pPr>
            <a:r>
              <a:rPr lang="hr-HR" dirty="0"/>
              <a:t>slušne </a:t>
            </a:r>
            <a:r>
              <a:rPr lang="hr-HR" dirty="0" err="1"/>
              <a:t>košćice</a:t>
            </a:r>
            <a:endParaRPr lang="hr-HR" dirty="0"/>
          </a:p>
          <a:p>
            <a:r>
              <a:rPr lang="hr-HR" dirty="0"/>
              <a:t>c) </a:t>
            </a:r>
            <a:r>
              <a:rPr lang="hr-HR" b="1" dirty="0"/>
              <a:t>unutarnje uho</a:t>
            </a:r>
          </a:p>
          <a:p>
            <a:pPr marL="285750" indent="-285750">
              <a:buFontTx/>
              <a:buChar char="-"/>
            </a:pPr>
            <a:r>
              <a:rPr lang="hr-HR" dirty="0"/>
              <a:t>pužnica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u="sng" dirty="0"/>
              <a:t>SLUŠNI ŽIVAC</a:t>
            </a:r>
          </a:p>
          <a:p>
            <a:endParaRPr lang="hr-HR" b="1" u="sn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b="1" u="sng" dirty="0"/>
              <a:t>SREDIŠTE ZA SLUH U VELIKOME MOZGU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E6DFB90-7292-4F80-9F9D-58A907D6F7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743200"/>
            <a:ext cx="6150904" cy="2600645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E98AD75C-DB6C-4E37-8FF9-2EF37903AB9C}"/>
              </a:ext>
            </a:extLst>
          </p:cNvPr>
          <p:cNvSpPr txBox="1"/>
          <p:nvPr/>
        </p:nvSpPr>
        <p:spPr>
          <a:xfrm>
            <a:off x="7162800" y="4876800"/>
            <a:ext cx="18075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 err="1">
              <a:solidFill>
                <a:schemeClr val="bg1"/>
              </a:solidFill>
            </a:endParaRPr>
          </a:p>
          <a:p>
            <a:endParaRPr lang="hr-HR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462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734</Words>
  <Application>Microsoft Office PowerPoint</Application>
  <PresentationFormat>On-screen Show (4:3)</PresentationFormat>
  <Paragraphs>199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Martina Čiček</dc:creator>
  <cp:lastModifiedBy>Ana Kodžoman</cp:lastModifiedBy>
  <cp:revision>12</cp:revision>
  <dcterms:created xsi:type="dcterms:W3CDTF">2020-10-16T05:42:16Z</dcterms:created>
  <dcterms:modified xsi:type="dcterms:W3CDTF">2020-10-18T21:09:51Z</dcterms:modified>
</cp:coreProperties>
</file>